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96" r:id="rId1"/>
  </p:sldMasterIdLst>
  <p:notesMasterIdLst>
    <p:notesMasterId r:id="rId21"/>
  </p:notesMasterIdLst>
  <p:sldIdLst>
    <p:sldId id="256" r:id="rId2"/>
    <p:sldId id="267" r:id="rId3"/>
    <p:sldId id="262" r:id="rId4"/>
    <p:sldId id="407" r:id="rId5"/>
    <p:sldId id="311" r:id="rId6"/>
    <p:sldId id="299" r:id="rId7"/>
    <p:sldId id="436" r:id="rId8"/>
    <p:sldId id="442" r:id="rId9"/>
    <p:sldId id="435" r:id="rId10"/>
    <p:sldId id="261" r:id="rId11"/>
    <p:sldId id="279" r:id="rId12"/>
    <p:sldId id="277" r:id="rId13"/>
    <p:sldId id="650" r:id="rId14"/>
    <p:sldId id="651" r:id="rId15"/>
    <p:sldId id="271" r:id="rId16"/>
    <p:sldId id="280" r:id="rId17"/>
    <p:sldId id="652" r:id="rId18"/>
    <p:sldId id="653" r:id="rId19"/>
    <p:sldId id="281" r:id="rId20"/>
  </p:sldIdLst>
  <p:sldSz cx="9144000" cy="5143500" type="screen16x9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94542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789101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183656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578209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972762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367322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761854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156415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73">
          <p15:clr>
            <a:srgbClr val="A4A3A4"/>
          </p15:clr>
        </p15:guide>
        <p15:guide id="2" pos="7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812" y="852"/>
      </p:cViewPr>
      <p:guideLst>
        <p:guide orient="horz" pos="2573"/>
        <p:guide pos="7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brc-nas\amt\member%20folders\Sibo%20Lin\Computation\PNPCr_arene\PNPCr_arene_GoodVibes_Solv_Oct4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brc-nas\amt\member%20folders\Sibo%20Lin\Computation\PNPCr_arene\PNPCr_arene_GoodVibes_Solv_Oct4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dash"/>
            <c:size val="1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plot!$B$2:$B$15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8</c:v>
                </c:pt>
                <c:pt idx="7">
                  <c:v>7</c:v>
                </c:pt>
                <c:pt idx="8">
                  <c:v>8</c:v>
                </c:pt>
                <c:pt idx="9">
                  <c:v>8</c:v>
                </c:pt>
                <c:pt idx="10">
                  <c:v>9</c:v>
                </c:pt>
                <c:pt idx="11">
                  <c:v>11</c:v>
                </c:pt>
                <c:pt idx="12">
                  <c:v>10</c:v>
                </c:pt>
                <c:pt idx="13">
                  <c:v>11</c:v>
                </c:pt>
              </c:numCache>
            </c:numRef>
          </c:xVal>
          <c:yVal>
            <c:numRef>
              <c:f>plot!$C$2:$C$15</c:f>
              <c:numCache>
                <c:formatCode>0.0</c:formatCode>
                <c:ptCount val="14"/>
                <c:pt idx="0">
                  <c:v>0</c:v>
                </c:pt>
                <c:pt idx="1">
                  <c:v>16.950837874458102</c:v>
                </c:pt>
                <c:pt idx="2">
                  <c:v>16.100000000000001</c:v>
                </c:pt>
                <c:pt idx="3">
                  <c:v>10.798796246590143</c:v>
                </c:pt>
                <c:pt idx="4">
                  <c:v>16.311571694810212</c:v>
                </c:pt>
                <c:pt idx="5">
                  <c:v>-0.13131572983006379</c:v>
                </c:pt>
                <c:pt idx="6">
                  <c:v>6.0810333964395369</c:v>
                </c:pt>
                <c:pt idx="7">
                  <c:v>-4.1798430108188711</c:v>
                </c:pt>
                <c:pt idx="8">
                  <c:v>0.64659791856698234</c:v>
                </c:pt>
                <c:pt idx="9">
                  <c:v>3.0979440067268627</c:v>
                </c:pt>
                <c:pt idx="10">
                  <c:v>-10.222484260283267</c:v>
                </c:pt>
                <c:pt idx="11">
                  <c:v>-5.1465407461397206</c:v>
                </c:pt>
                <c:pt idx="12">
                  <c:v>-14.362646583875076</c:v>
                </c:pt>
                <c:pt idx="13">
                  <c:v>2.3499349683387294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D27-47A5-AE74-1BFA1EFC1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3689056"/>
        <c:axId val="636898048"/>
      </c:scatterChart>
      <c:valAx>
        <c:axId val="6336890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36898048"/>
        <c:crossesAt val="0"/>
        <c:crossBetween val="midCat"/>
      </c:valAx>
      <c:valAx>
        <c:axId val="6368980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chemeClr val="tx1"/>
                    </a:solidFill>
                  </a:rPr>
                  <a:t>ΔG (kcal/mol)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6890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1078330079182715E-2"/>
          <c:y val="3.9715413617411786E-2"/>
          <c:w val="0.89562430655646108"/>
          <c:h val="0.92056917276517647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dash"/>
            <c:size val="1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1"/>
              <c:layout>
                <c:manualLayout>
                  <c:x val="0"/>
                  <c:y val="0.234681989557433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521-4F97-8480-A66A7094B362}"/>
                </c:ext>
              </c:extLst>
            </c:dLbl>
            <c:dLbl>
              <c:idx val="4"/>
              <c:layout>
                <c:manualLayout>
                  <c:x val="1.7729817819141666E-2"/>
                  <c:y val="-2.16629528822246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521-4F97-8480-A66A7094B362}"/>
                </c:ext>
              </c:extLst>
            </c:dLbl>
            <c:dLbl>
              <c:idx val="6"/>
              <c:layout>
                <c:manualLayout>
                  <c:x val="2.9549696365236109E-2"/>
                  <c:y val="-6.619159137810768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521-4F97-8480-A66A7094B362}"/>
                </c:ext>
              </c:extLst>
            </c:dLbl>
            <c:dLbl>
              <c:idx val="8"/>
              <c:layout>
                <c:manualLayout>
                  <c:x val="3.2504666001759719E-2"/>
                  <c:y val="5.77678743525989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521-4F97-8480-A66A7094B362}"/>
                </c:ext>
              </c:extLst>
            </c:dLbl>
            <c:dLbl>
              <c:idx val="9"/>
              <c:layout>
                <c:manualLayout>
                  <c:x val="2.9549696365236109E-2"/>
                  <c:y val="2.88839371762994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521-4F97-8480-A66A7094B362}"/>
                </c:ext>
              </c:extLst>
            </c:dLbl>
            <c:dLbl>
              <c:idx val="15"/>
              <c:layout>
                <c:manualLayout>
                  <c:x val="0"/>
                  <c:y val="0.2130190366752085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521-4F97-8480-A66A7094B362}"/>
                </c:ext>
              </c:extLst>
            </c:dLbl>
            <c:dLbl>
              <c:idx val="16"/>
              <c:layout>
                <c:manualLayout>
                  <c:x val="1.7729817819141666E-2"/>
                  <c:y val="-7.220984294074870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521-4F97-8480-A66A7094B362}"/>
                </c:ext>
              </c:extLst>
            </c:dLbl>
            <c:dLbl>
              <c:idx val="17"/>
              <c:layout>
                <c:manualLayout>
                  <c:x val="2.9549696365236109E-2"/>
                  <c:y val="4.33259057644492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521-4F97-8480-A66A7094B362}"/>
                </c:ext>
              </c:extLst>
            </c:dLbl>
            <c:dLbl>
              <c:idx val="18"/>
              <c:layout>
                <c:manualLayout>
                  <c:x val="2.6594726728712499E-2"/>
                  <c:y val="7.220984294074870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521-4F97-8480-A66A7094B362}"/>
                </c:ext>
              </c:extLst>
            </c:dLbl>
            <c:dLbl>
              <c:idx val="20"/>
              <c:layout>
                <c:manualLayout>
                  <c:x val="0"/>
                  <c:y val="0.1733036230577968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521-4F97-8480-A66A7094B362}"/>
                </c:ext>
              </c:extLst>
            </c:dLbl>
            <c:dLbl>
              <c:idx val="21"/>
              <c:layout>
                <c:manualLayout>
                  <c:x val="1.7729817819141666E-2"/>
                  <c:y val="1.80524607351871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521-4F97-8480-A66A7094B362}"/>
                </c:ext>
              </c:extLst>
            </c:dLbl>
            <c:dLbl>
              <c:idx val="22"/>
              <c:layout>
                <c:manualLayout>
                  <c:x val="2.9549696365236109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521-4F97-8480-A66A7094B362}"/>
                </c:ext>
              </c:extLst>
            </c:dLbl>
            <c:dLbl>
              <c:idx val="23"/>
              <c:layout>
                <c:manualLayout>
                  <c:x val="2.511724191045069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521-4F97-8480-A66A7094B362}"/>
                </c:ext>
              </c:extLst>
            </c:dLbl>
            <c:dLbl>
              <c:idx val="25"/>
              <c:layout>
                <c:manualLayout>
                  <c:x val="0"/>
                  <c:y val="0.176914115204834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521-4F97-8480-A66A7094B3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plot!$B$2:$B$27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8</c:v>
                </c:pt>
                <c:pt idx="7">
                  <c:v>7</c:v>
                </c:pt>
                <c:pt idx="8">
                  <c:v>8</c:v>
                </c:pt>
                <c:pt idx="9">
                  <c:v>8</c:v>
                </c:pt>
                <c:pt idx="10">
                  <c:v>9</c:v>
                </c:pt>
                <c:pt idx="11">
                  <c:v>11</c:v>
                </c:pt>
                <c:pt idx="12">
                  <c:v>10</c:v>
                </c:pt>
                <c:pt idx="13">
                  <c:v>11</c:v>
                </c:pt>
                <c:pt idx="15">
                  <c:v>2</c:v>
                </c:pt>
                <c:pt idx="16">
                  <c:v>5</c:v>
                </c:pt>
                <c:pt idx="17">
                  <c:v>8</c:v>
                </c:pt>
                <c:pt idx="18">
                  <c:v>8</c:v>
                </c:pt>
                <c:pt idx="20">
                  <c:v>2</c:v>
                </c:pt>
                <c:pt idx="21">
                  <c:v>5</c:v>
                </c:pt>
                <c:pt idx="22">
                  <c:v>8</c:v>
                </c:pt>
                <c:pt idx="23">
                  <c:v>8</c:v>
                </c:pt>
                <c:pt idx="25">
                  <c:v>2</c:v>
                </c:pt>
              </c:numCache>
            </c:numRef>
          </c:xVal>
          <c:yVal>
            <c:numRef>
              <c:f>plot!$C$2:$C$27</c:f>
              <c:numCache>
                <c:formatCode>0.0</c:formatCode>
                <c:ptCount val="26"/>
                <c:pt idx="0">
                  <c:v>0</c:v>
                </c:pt>
                <c:pt idx="1">
                  <c:v>16.950837874458102</c:v>
                </c:pt>
                <c:pt idx="2">
                  <c:v>16.100000000000001</c:v>
                </c:pt>
                <c:pt idx="3">
                  <c:v>10.798796246590143</c:v>
                </c:pt>
                <c:pt idx="4">
                  <c:v>16.311571694810212</c:v>
                </c:pt>
                <c:pt idx="5">
                  <c:v>-0.13131572983006379</c:v>
                </c:pt>
                <c:pt idx="6">
                  <c:v>6.0810333964395369</c:v>
                </c:pt>
                <c:pt idx="7">
                  <c:v>-4.1798430108188711</c:v>
                </c:pt>
                <c:pt idx="8">
                  <c:v>0.64659791856698234</c:v>
                </c:pt>
                <c:pt idx="9">
                  <c:v>3.0979440067268627</c:v>
                </c:pt>
                <c:pt idx="10">
                  <c:v>-10.222484260283267</c:v>
                </c:pt>
                <c:pt idx="11">
                  <c:v>-5.1465407461397206</c:v>
                </c:pt>
                <c:pt idx="12">
                  <c:v>-14.362646583875076</c:v>
                </c:pt>
                <c:pt idx="13">
                  <c:v>2.3499349683387294</c:v>
                </c:pt>
                <c:pt idx="15">
                  <c:v>17.938647289930429</c:v>
                </c:pt>
                <c:pt idx="16">
                  <c:v>20.531168853488566</c:v>
                </c:pt>
                <c:pt idx="17">
                  <c:v>1.9011770531523098</c:v>
                </c:pt>
                <c:pt idx="18">
                  <c:v>14.014043614834293</c:v>
                </c:pt>
                <c:pt idx="20">
                  <c:v>19.831764576443192</c:v>
                </c:pt>
                <c:pt idx="21">
                  <c:v>20.043969887525392</c:v>
                </c:pt>
                <c:pt idx="22">
                  <c:v>3.2606547408249043</c:v>
                </c:pt>
                <c:pt idx="23">
                  <c:v>15.153997127729895</c:v>
                </c:pt>
                <c:pt idx="25">
                  <c:v>18.045709768240101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E-4521-4F97-8480-A66A7094B3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3689056"/>
        <c:axId val="636898048"/>
      </c:scatterChart>
      <c:valAx>
        <c:axId val="6336890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36898048"/>
        <c:crossesAt val="0"/>
        <c:crossBetween val="midCat"/>
      </c:valAx>
      <c:valAx>
        <c:axId val="6368980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chemeClr val="tx1"/>
                    </a:solidFill>
                  </a:rPr>
                  <a:t>ΔG (kcal/mol)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6890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8BC59-3E1B-40D5-9F10-8D9A0994A63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3A270-1D0C-4152-A6D6-B92C71AA8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20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ine.com/Product/Detail/S-12827/Uline-Stretch-Wrap/Economy-Stretch-Wrap-Cast-80-gauge-18-x-1500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blspolymers.com/LLDPE.htm" TargetMode="External"/><Relationship Id="rId5" Type="http://schemas.openxmlformats.org/officeDocument/2006/relationships/hyperlink" Target="https://www.hillnmarkes.com/" TargetMode="External"/><Relationship Id="rId4" Type="http://schemas.openxmlformats.org/officeDocument/2006/relationships/hyperlink" Target="https://www.freshwatersystems.com/products/3-8-od-lldpe-polyethylene-tubing-500-ft-roll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https://www.uline.com/Product/Detail/S-12827/Uline-Stretch-Wrap/Economy-Stretch-Wrap-Cast-80-gauge-18-x-1500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https://www.freshwatersystems.com/products/3-8-od-lldpe-polyethylene-tubing-500-ft-roll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https://www.hillnmarkes.com/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http://www.blspolymers.com/LLDPE.htm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26E52-79DF-1742-BB7A-53D58EC4FE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72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26E52-79DF-1742-BB7A-53D58EC4FE9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23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26E52-79DF-1742-BB7A-53D58EC4FE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45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50E72-87A1-4481-8BCD-D75DD77262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34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52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circ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49524"/>
            <a:ext cx="5626608" cy="2791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109807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25" y="246705"/>
            <a:ext cx="1621936" cy="72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73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62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30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3432099" y="4"/>
            <a:ext cx="5711902" cy="5148146"/>
          </a:xfrm>
          <a:custGeom>
            <a:avLst/>
            <a:gdLst>
              <a:gd name="connsiteX0" fmla="*/ 0 w 5711902"/>
              <a:gd name="connsiteY0" fmla="*/ 6858000 h 6858000"/>
              <a:gd name="connsiteX1" fmla="*/ 1496118 w 5711902"/>
              <a:gd name="connsiteY1" fmla="*/ 0 h 6858000"/>
              <a:gd name="connsiteX2" fmla="*/ 5711902 w 5711902"/>
              <a:gd name="connsiteY2" fmla="*/ 0 h 6858000"/>
              <a:gd name="connsiteX3" fmla="*/ 4215784 w 5711902"/>
              <a:gd name="connsiteY3" fmla="*/ 6858000 h 6858000"/>
              <a:gd name="connsiteX4" fmla="*/ 0 w 5711902"/>
              <a:gd name="connsiteY4" fmla="*/ 6858000 h 6858000"/>
              <a:gd name="connsiteX0" fmla="*/ 0 w 5711902"/>
              <a:gd name="connsiteY0" fmla="*/ 6858000 h 6864195"/>
              <a:gd name="connsiteX1" fmla="*/ 1496118 w 5711902"/>
              <a:gd name="connsiteY1" fmla="*/ 0 h 6864195"/>
              <a:gd name="connsiteX2" fmla="*/ 5711902 w 5711902"/>
              <a:gd name="connsiteY2" fmla="*/ 0 h 6864195"/>
              <a:gd name="connsiteX3" fmla="*/ 5708808 w 5711902"/>
              <a:gd name="connsiteY3" fmla="*/ 6864195 h 6864195"/>
              <a:gd name="connsiteX4" fmla="*/ 0 w 5711902"/>
              <a:gd name="connsiteY4" fmla="*/ 6858000 h 686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1902" h="6864195">
                <a:moveTo>
                  <a:pt x="0" y="6858000"/>
                </a:moveTo>
                <a:lnTo>
                  <a:pt x="1496118" y="0"/>
                </a:lnTo>
                <a:lnTo>
                  <a:pt x="5711902" y="0"/>
                </a:lnTo>
                <a:cubicBezTo>
                  <a:pt x="5710871" y="2288065"/>
                  <a:pt x="5709839" y="4576130"/>
                  <a:pt x="5708808" y="6864195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">
                <a:schemeClr val="bg2"/>
              </a:gs>
              <a:gs pos="90000">
                <a:schemeClr val="tx2"/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9345" tIns="39673" rIns="79345" bIns="39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39672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37" y="0"/>
            <a:ext cx="4943844" cy="5143500"/>
          </a:xfrm>
          <a:custGeom>
            <a:avLst/>
            <a:gdLst>
              <a:gd name="connsiteX0" fmla="*/ 0 w 4930775"/>
              <a:gd name="connsiteY0" fmla="*/ 6858000 h 6858000"/>
              <a:gd name="connsiteX1" fmla="*/ 1474302 w 4930775"/>
              <a:gd name="connsiteY1" fmla="*/ 0 h 6858000"/>
              <a:gd name="connsiteX2" fmla="*/ 4930775 w 4930775"/>
              <a:gd name="connsiteY2" fmla="*/ 0 h 6858000"/>
              <a:gd name="connsiteX3" fmla="*/ 3456473 w 4930775"/>
              <a:gd name="connsiteY3" fmla="*/ 6858000 h 6858000"/>
              <a:gd name="connsiteX4" fmla="*/ 0 w 4930775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56610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0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0912" h="6858000">
                <a:moveTo>
                  <a:pt x="137" y="6858000"/>
                </a:moveTo>
                <a:cubicBezTo>
                  <a:pt x="91" y="4574065"/>
                  <a:pt x="46" y="2283935"/>
                  <a:pt x="0" y="0"/>
                </a:cubicBezTo>
                <a:lnTo>
                  <a:pt x="4930912" y="0"/>
                </a:lnTo>
                <a:lnTo>
                  <a:pt x="3438025" y="6858000"/>
                </a:lnTo>
                <a:lnTo>
                  <a:pt x="137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1"/>
          </p:nvPr>
        </p:nvSpPr>
        <p:spPr>
          <a:xfrm>
            <a:off x="4921886" y="1102723"/>
            <a:ext cx="3787149" cy="1961388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Font typeface="Arial"/>
              <a:buNone/>
              <a:defRPr lang="en-US" sz="17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986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ntent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921886" y="1102723"/>
            <a:ext cx="3787149" cy="1961388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76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Gradient">
    <p:bg>
      <p:bgPr>
        <a:gradFill flip="none" rotWithShape="1">
          <a:gsLst>
            <a:gs pos="10000">
              <a:schemeClr val="bg2"/>
            </a:gs>
            <a:gs pos="90000">
              <a:schemeClr val="tx2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813" y="206007"/>
            <a:ext cx="8264215" cy="4115119"/>
          </a:xfrm>
        </p:spPr>
        <p:txBody>
          <a:bodyPr/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latin typeface="Trebuchet MS"/>
              </a:rPr>
              <a:t>27/10/2014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>
                <a:latin typeface="Trebuchet MS"/>
              </a:rPr>
              <a:t>Copyright note text (8pt)</a:t>
            </a:r>
            <a:endParaRPr dirty="0">
              <a:latin typeface="Trebuchet MS"/>
            </a:endParaRPr>
          </a:p>
        </p:txBody>
      </p:sp>
      <p:pic>
        <p:nvPicPr>
          <p:cNvPr id="5" name="Picture 4" descr="SA_LOGO_ONLINE_WORDMARK_SPOT_NEG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177" y="4807508"/>
            <a:ext cx="870326" cy="1889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281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Hexag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hexagon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676906"/>
            <a:ext cx="6303264" cy="3285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2" name="Picture 11" descr="SA_PRINT_LOGO_MRKT_SPOT_P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4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triang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51660"/>
            <a:ext cx="7491984" cy="4389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92" y="2427690"/>
            <a:ext cx="4107017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1" name="Picture 10" descr="SA_PRINT_LOGO_MRKT_SPOT_P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06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av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wav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2349"/>
            <a:ext cx="9144000" cy="3212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2" name="Picture 11" descr="SA_PRINT_LOGO_MRKT_SPOT_P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63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  <a:endParaRPr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184609-DE06-C39D-6125-78BF418E01FA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3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a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883664"/>
            <a:ext cx="9144000" cy="3259836"/>
            <a:chOff x="0" y="2511552"/>
            <a:chExt cx="9144000" cy="4346448"/>
          </a:xfrm>
        </p:grpSpPr>
        <p:pic>
          <p:nvPicPr>
            <p:cNvPr id="4" name="Picture 3" descr="cover_wave2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511552"/>
              <a:ext cx="9144000" cy="4346448"/>
            </a:xfrm>
            <a:prstGeom prst="rect">
              <a:avLst/>
            </a:prstGeom>
          </p:spPr>
        </p:pic>
        <p:pic>
          <p:nvPicPr>
            <p:cNvPr id="10" name="Picture 9" descr="SA_LOGO_ONLINE_TAGLINE_SPOT_POS.jp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7253" y="6349009"/>
              <a:ext cx="1969008" cy="19507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PRINT_LOGO_MRKT_SPOT_P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14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_PRINT_LOGO_MRKT_SPOT_P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32" y="2040397"/>
            <a:ext cx="2474340" cy="7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4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8109" y="2260540"/>
            <a:ext cx="7772703" cy="1021556"/>
          </a:xfrm>
        </p:spPr>
        <p:txBody>
          <a:bodyPr anchor="t"/>
          <a:lstStyle>
            <a:lvl1pPr algn="l">
              <a:defRPr sz="39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70946C-7F45-BD70-5D96-20D7FB3D3D91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rgbClr val="5356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0526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5" y="205983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76A6E"/>
                </a:solidFill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676A6E"/>
                </a:solidFill>
              </a:rPr>
              <a:t>Copyright note text (8pt)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44809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007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8056" y="1110995"/>
            <a:ext cx="403860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110995"/>
            <a:ext cx="403860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AED365-7A9C-80EF-F815-B18CD828ADB8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8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809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3897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/>
          </p:nvPr>
        </p:nvSpPr>
        <p:spPr>
          <a:xfrm>
            <a:off x="6102984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D99CD2-F3FB-F2DF-BC51-0C87C5537D18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7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21" y="1602988"/>
            <a:ext cx="1779239" cy="2937008"/>
          </a:xfrm>
        </p:spPr>
        <p:txBody>
          <a:bodyPr/>
          <a:lstStyle>
            <a:lvl1pPr marL="96424" indent="-96424">
              <a:spcBef>
                <a:spcPts val="260"/>
              </a:spcBef>
              <a:buFont typeface="+mj-lt"/>
              <a:buAutoNum type="arabicPeriod"/>
              <a:defRPr sz="900">
                <a:solidFill>
                  <a:schemeClr val="tx2"/>
                </a:solidFill>
              </a:defRPr>
            </a:lvl1pPr>
            <a:lvl2pPr marL="96424" indent="0">
              <a:spcBef>
                <a:spcPts val="260"/>
              </a:spcBef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2242209" y="1110626"/>
            <a:ext cx="6468132" cy="3428855"/>
          </a:xfrm>
        </p:spPr>
        <p:txBody>
          <a:bodyPr/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EFB076-2764-FF08-FA68-88676532B8DF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2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9DE76C-DBA5-630F-A667-51248E2F1052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4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4F713F-215F-5409-786E-8B4009400448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1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09" y="192048"/>
            <a:ext cx="8264216" cy="618166"/>
          </a:xfrm>
        </p:spPr>
        <p:txBody>
          <a:bodyPr/>
          <a:lstStyle>
            <a:lvl1pPr>
              <a:defRPr sz="33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13" y="1110374"/>
            <a:ext cx="8264215" cy="3425028"/>
          </a:xfrm>
        </p:spPr>
        <p:txBody>
          <a:bodyPr/>
          <a:lstStyle>
            <a:lvl1pPr marL="396720" indent="-396720">
              <a:spcBef>
                <a:spcPts val="1215"/>
              </a:spcBef>
              <a:buFont typeface="+mj-lt"/>
              <a:buAutoNum type="arabicPeriod"/>
              <a:defRPr sz="17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SPOT_PO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8" r="33420"/>
          <a:stretch/>
        </p:blipFill>
        <p:spPr>
          <a:xfrm>
            <a:off x="7670878" y="4719285"/>
            <a:ext cx="1059340" cy="287756"/>
          </a:xfrm>
          <a:prstGeom prst="rect">
            <a:avLst/>
          </a:prstGeom>
        </p:spPr>
      </p:pic>
      <p:pic>
        <p:nvPicPr>
          <p:cNvPr id="4" name="Picture 3" descr="SA_PRINT_LOGO_MRKT_CMYK_NE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1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2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 vert="horz" lIns="0" tIns="39673" rIns="0" bIns="39673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813" y="1110374"/>
            <a:ext cx="8264215" cy="3425028"/>
          </a:xfrm>
          <a:prstGeom prst="rect">
            <a:avLst/>
          </a:prstGeom>
          <a:noFill/>
        </p:spPr>
        <p:txBody>
          <a:bodyPr vert="horz" lIns="0" tIns="39673" rIns="0" bIns="39673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39672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t>Copyright note text (8pt)</a:t>
            </a:r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gradFill flip="none" rotWithShape="1">
              <a:gsLst>
                <a:gs pos="10000">
                  <a:schemeClr val="bg2"/>
                </a:gs>
                <a:gs pos="90000">
                  <a:schemeClr val="tx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A_PRINT_LOGO_MRKT_SPOT_POS.png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8" r="33420"/>
          <a:stretch/>
        </p:blipFill>
        <p:spPr>
          <a:xfrm>
            <a:off x="7670878" y="4719285"/>
            <a:ext cx="1059340" cy="287756"/>
          </a:xfrm>
          <a:prstGeom prst="rect">
            <a:avLst/>
          </a:prstGeom>
        </p:spPr>
      </p:pic>
      <p:sp>
        <p:nvSpPr>
          <p:cNvPr id="6" name="MSIPCMContentMarking" descr="{&quot;HashCode&quot;:170675586,&quot;Placement&quot;:&quot;Footer&quot;,&quot;Top&quot;:378.960144,&quot;Left&quot;:269.451416,&quot;SlideWidth&quot;:720,&quot;SlideHeight&quot;:405}">
            <a:extLst>
              <a:ext uri="{FF2B5EF4-FFF2-40B4-BE49-F238E27FC236}">
                <a16:creationId xmlns:a16="http://schemas.microsoft.com/office/drawing/2014/main" id="{6D91B81C-689A-4E54-8504-FAFEF5A5712C}"/>
              </a:ext>
            </a:extLst>
          </p:cNvPr>
          <p:cNvSpPr txBox="1"/>
          <p:nvPr/>
        </p:nvSpPr>
        <p:spPr>
          <a:xfrm>
            <a:off x="3422033" y="4812794"/>
            <a:ext cx="2299933" cy="33070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8000"/>
                </a:solidFill>
                <a:latin typeface="Calibri" panose="020F0502020204030204" pitchFamily="34" charset="0"/>
              </a:rPr>
              <a:t>Classification: General 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C76689-FC9E-3A5A-6733-C0007F3449F7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97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  <p:sldLayoutId id="2147484108" r:id="rId12"/>
    <p:sldLayoutId id="2147484109" r:id="rId13"/>
    <p:sldLayoutId id="2147484110" r:id="rId14"/>
    <p:sldLayoutId id="2147484111" r:id="rId15"/>
    <p:sldLayoutId id="2147484112" r:id="rId16"/>
    <p:sldLayoutId id="2147484113" r:id="rId17"/>
    <p:sldLayoutId id="2147484114" r:id="rId18"/>
    <p:sldLayoutId id="2147484115" r:id="rId19"/>
    <p:sldLayoutId id="2147484116" r:id="rId20"/>
    <p:sldLayoutId id="2147484117" r:id="rId21"/>
    <p:sldLayoutId id="2147484119" r:id="rId22"/>
    <p:sldLayoutId id="2147484120" r:id="rId23"/>
  </p:sldLayoutIdLst>
  <p:hf sldNum="0" hdr="0" ftr="0" dt="0"/>
  <p:txStyles>
    <p:titleStyle>
      <a:lvl1pPr algn="l" defTabSz="396720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99738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93968" indent="-194226" algn="l" defTabSz="396720" rtl="0" eaLnBrk="1" latinLnBrk="0" hangingPunct="1">
        <a:spcBef>
          <a:spcPts val="521"/>
        </a:spcBef>
        <a:buFont typeface="Lucida Grande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93707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93444" indent="-199738" algn="l" defTabSz="396720" rtl="0" eaLnBrk="1" latinLnBrk="0" hangingPunct="1">
        <a:spcBef>
          <a:spcPts val="521"/>
        </a:spcBef>
        <a:buFont typeface="Lucida Grande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93184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181975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78697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75422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72142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9672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93444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9016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688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83613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80337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7705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7378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emf"/><Relationship Id="rId4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oleObject" Target="../embeddings/oleObject18.bin"/><Relationship Id="rId3" Type="http://schemas.openxmlformats.org/officeDocument/2006/relationships/slideLayout" Target="../slideLayouts/slideLayout23.xml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52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8.e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51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50.jpeg"/><Relationship Id="rId14" Type="http://schemas.openxmlformats.org/officeDocument/2006/relationships/image" Target="../media/image5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2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13" Type="http://schemas.openxmlformats.org/officeDocument/2006/relationships/oleObject" Target="../embeddings/oleObject27.bin"/><Relationship Id="rId18" Type="http://schemas.openxmlformats.org/officeDocument/2006/relationships/image" Target="../media/image65.emf"/><Relationship Id="rId26" Type="http://schemas.openxmlformats.org/officeDocument/2006/relationships/image" Target="../media/image69.emf"/><Relationship Id="rId3" Type="http://schemas.openxmlformats.org/officeDocument/2006/relationships/oleObject" Target="../embeddings/oleObject22.bin"/><Relationship Id="rId21" Type="http://schemas.openxmlformats.org/officeDocument/2006/relationships/oleObject" Target="../embeddings/oleObject31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62.emf"/><Relationship Id="rId17" Type="http://schemas.openxmlformats.org/officeDocument/2006/relationships/oleObject" Target="../embeddings/oleObject29.bin"/><Relationship Id="rId25" Type="http://schemas.openxmlformats.org/officeDocument/2006/relationships/oleObject" Target="../embeddings/oleObject33.bin"/><Relationship Id="rId2" Type="http://schemas.openxmlformats.org/officeDocument/2006/relationships/chart" Target="../charts/chart1.xml"/><Relationship Id="rId16" Type="http://schemas.openxmlformats.org/officeDocument/2006/relationships/image" Target="../media/image64.emf"/><Relationship Id="rId20" Type="http://schemas.openxmlformats.org/officeDocument/2006/relationships/image" Target="../media/image66.emf"/><Relationship Id="rId29" Type="http://schemas.openxmlformats.org/officeDocument/2006/relationships/oleObject" Target="../embeddings/oleObject3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11" Type="http://schemas.openxmlformats.org/officeDocument/2006/relationships/oleObject" Target="../embeddings/oleObject26.bin"/><Relationship Id="rId24" Type="http://schemas.openxmlformats.org/officeDocument/2006/relationships/image" Target="../media/image68.emf"/><Relationship Id="rId32" Type="http://schemas.openxmlformats.org/officeDocument/2006/relationships/image" Target="../media/image72.emf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28.bin"/><Relationship Id="rId23" Type="http://schemas.openxmlformats.org/officeDocument/2006/relationships/oleObject" Target="../embeddings/oleObject32.bin"/><Relationship Id="rId28" Type="http://schemas.openxmlformats.org/officeDocument/2006/relationships/image" Target="../media/image70.emf"/><Relationship Id="rId10" Type="http://schemas.openxmlformats.org/officeDocument/2006/relationships/image" Target="../media/image61.emf"/><Relationship Id="rId19" Type="http://schemas.openxmlformats.org/officeDocument/2006/relationships/oleObject" Target="../embeddings/oleObject30.bin"/><Relationship Id="rId31" Type="http://schemas.openxmlformats.org/officeDocument/2006/relationships/oleObject" Target="../embeddings/oleObject36.bin"/><Relationship Id="rId4" Type="http://schemas.openxmlformats.org/officeDocument/2006/relationships/image" Target="../media/image58.e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63.emf"/><Relationship Id="rId22" Type="http://schemas.openxmlformats.org/officeDocument/2006/relationships/image" Target="../media/image67.emf"/><Relationship Id="rId27" Type="http://schemas.openxmlformats.org/officeDocument/2006/relationships/oleObject" Target="../embeddings/oleObject34.bin"/><Relationship Id="rId30" Type="http://schemas.openxmlformats.org/officeDocument/2006/relationships/image" Target="../media/image7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13" Type="http://schemas.openxmlformats.org/officeDocument/2006/relationships/oleObject" Target="../embeddings/oleObject44.bin"/><Relationship Id="rId18" Type="http://schemas.openxmlformats.org/officeDocument/2006/relationships/image" Target="../media/image78.emf"/><Relationship Id="rId26" Type="http://schemas.openxmlformats.org/officeDocument/2006/relationships/image" Target="../media/image69.emf"/><Relationship Id="rId3" Type="http://schemas.openxmlformats.org/officeDocument/2006/relationships/oleObject" Target="../embeddings/oleObject39.bin"/><Relationship Id="rId21" Type="http://schemas.openxmlformats.org/officeDocument/2006/relationships/oleObject" Target="../embeddings/oleObject48.bin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76.emf"/><Relationship Id="rId17" Type="http://schemas.openxmlformats.org/officeDocument/2006/relationships/oleObject" Target="../embeddings/oleObject46.bin"/><Relationship Id="rId25" Type="http://schemas.openxmlformats.org/officeDocument/2006/relationships/oleObject" Target="../embeddings/oleObject50.bin"/><Relationship Id="rId2" Type="http://schemas.openxmlformats.org/officeDocument/2006/relationships/chart" Target="../charts/chart2.xml"/><Relationship Id="rId16" Type="http://schemas.openxmlformats.org/officeDocument/2006/relationships/image" Target="../media/image77.emf"/><Relationship Id="rId20" Type="http://schemas.openxmlformats.org/officeDocument/2006/relationships/image" Target="../media/image66.emf"/><Relationship Id="rId29" Type="http://schemas.openxmlformats.org/officeDocument/2006/relationships/oleObject" Target="../embeddings/oleObject5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11" Type="http://schemas.openxmlformats.org/officeDocument/2006/relationships/oleObject" Target="../embeddings/oleObject43.bin"/><Relationship Id="rId24" Type="http://schemas.openxmlformats.org/officeDocument/2006/relationships/image" Target="../media/image68.emf"/><Relationship Id="rId5" Type="http://schemas.openxmlformats.org/officeDocument/2006/relationships/oleObject" Target="../embeddings/oleObject40.bin"/><Relationship Id="rId15" Type="http://schemas.openxmlformats.org/officeDocument/2006/relationships/oleObject" Target="../embeddings/oleObject45.bin"/><Relationship Id="rId23" Type="http://schemas.openxmlformats.org/officeDocument/2006/relationships/oleObject" Target="../embeddings/oleObject49.bin"/><Relationship Id="rId28" Type="http://schemas.openxmlformats.org/officeDocument/2006/relationships/image" Target="../media/image70.emf"/><Relationship Id="rId10" Type="http://schemas.openxmlformats.org/officeDocument/2006/relationships/image" Target="../media/image61.emf"/><Relationship Id="rId19" Type="http://schemas.openxmlformats.org/officeDocument/2006/relationships/oleObject" Target="../embeddings/oleObject47.bin"/><Relationship Id="rId4" Type="http://schemas.openxmlformats.org/officeDocument/2006/relationships/image" Target="../media/image58.emf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63.emf"/><Relationship Id="rId22" Type="http://schemas.openxmlformats.org/officeDocument/2006/relationships/image" Target="../media/image67.emf"/><Relationship Id="rId27" Type="http://schemas.openxmlformats.org/officeDocument/2006/relationships/oleObject" Target="../embeddings/oleObject51.bin"/><Relationship Id="rId30" Type="http://schemas.openxmlformats.org/officeDocument/2006/relationships/image" Target="../media/image71.e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3.emf"/><Relationship Id="rId3" Type="http://schemas.openxmlformats.org/officeDocument/2006/relationships/image" Target="../media/image16.emf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25.emf"/><Relationship Id="rId2" Type="http://schemas.openxmlformats.org/officeDocument/2006/relationships/oleObject" Target="../embeddings/oleObject2.bin"/><Relationship Id="rId16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f"/><Relationship Id="rId11" Type="http://schemas.openxmlformats.org/officeDocument/2006/relationships/image" Target="../media/image22.emf"/><Relationship Id="rId5" Type="http://schemas.openxmlformats.org/officeDocument/2006/relationships/image" Target="../media/image18.tiff"/><Relationship Id="rId15" Type="http://schemas.openxmlformats.org/officeDocument/2006/relationships/image" Target="../media/image24.emf"/><Relationship Id="rId10" Type="http://schemas.openxmlformats.org/officeDocument/2006/relationships/oleObject" Target="../embeddings/oleObject4.bin"/><Relationship Id="rId4" Type="http://schemas.openxmlformats.org/officeDocument/2006/relationships/image" Target="../media/image17.tiff"/><Relationship Id="rId9" Type="http://schemas.openxmlformats.org/officeDocument/2006/relationships/image" Target="../media/image21.png"/><Relationship Id="rId1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oleObject" Target="../embeddings/oleObject8.bin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tif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30.tif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1.emf"/><Relationship Id="rId10" Type="http://schemas.openxmlformats.org/officeDocument/2006/relationships/image" Target="../media/image34.jpeg"/><Relationship Id="rId4" Type="http://schemas.openxmlformats.org/officeDocument/2006/relationships/oleObject" Target="../embeddings/oleObject9.bin"/><Relationship Id="rId9" Type="http://schemas.openxmlformats.org/officeDocument/2006/relationships/image" Target="../media/image3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3BCE-A0B6-389E-94E2-48D6CD5DBD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Ethylene Tetramerization: Mechanism and Role of Solvent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3102C-84E7-B6F8-842C-700EC6D19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88" y="2427690"/>
            <a:ext cx="6843712" cy="513958"/>
          </a:xfrm>
        </p:spPr>
        <p:txBody>
          <a:bodyPr/>
          <a:lstStyle/>
          <a:p>
            <a:r>
              <a:rPr lang="en-US" dirty="0"/>
              <a:t>Sibo Lin, Yagnaseni Ghosh, Brian Hanna, dana </a:t>
            </a:r>
            <a:r>
              <a:rPr lang="en-US" dirty="0" err="1"/>
              <a:t>wong</a:t>
            </a:r>
            <a:r>
              <a:rPr lang="en-US" dirty="0"/>
              <a:t>, Mohamed Elanany, Motaz Khawaji, Wei Xu</a:t>
            </a:r>
          </a:p>
        </p:txBody>
      </p:sp>
    </p:spTree>
    <p:extLst>
      <p:ext uri="{BB962C8B-B14F-4D97-AF65-F5344CB8AC3E}">
        <p14:creationId xmlns:p14="http://schemas.microsoft.com/office/powerpoint/2010/main" val="16167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5CDD9C-994F-4166-A2A6-7BB0434C2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578635"/>
            <a:ext cx="2769326" cy="1626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 with a Cr-PNP catalyst being developed at KFUPM (Samir Barman and E. A. Jaseer)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427159-90A0-45EA-8988-0BF69870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effect of </a:t>
            </a:r>
            <a:r>
              <a:rPr lang="en-US" dirty="0" err="1"/>
              <a:t>PhX</a:t>
            </a:r>
            <a:r>
              <a:rPr lang="en-US" dirty="0"/>
              <a:t> on ethylene oligomerization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8DCBD-F941-4408-8F4D-9611005F0CF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7402" y="1644279"/>
            <a:ext cx="2402840" cy="17907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C2E50B-208E-42B7-BA6B-0BADB1EC6F93}"/>
              </a:ext>
            </a:extLst>
          </p:cNvPr>
          <p:cNvSpPr txBox="1"/>
          <p:nvPr/>
        </p:nvSpPr>
        <p:spPr>
          <a:xfrm>
            <a:off x="3937788" y="797199"/>
            <a:ext cx="3587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Paul R. </a:t>
            </a:r>
            <a:r>
              <a:rPr lang="en-US" sz="1400" dirty="0" err="1"/>
              <a:t>Elowe</a:t>
            </a:r>
            <a:r>
              <a:rPr lang="en-US" sz="1400" dirty="0"/>
              <a:t>, Caltech Ph.D. Thesis, 2008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246349-A0E4-454F-8557-EDBDC6CE0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027" y="1207918"/>
            <a:ext cx="4441151" cy="2365901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112198D-C5A2-4E71-903B-788B3C0F29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47943" y="523334"/>
          <a:ext cx="1211263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211311" imgH="903249" progId="ChemDraw.Document.6.0">
                  <p:embed/>
                </p:oleObj>
              </mc:Choice>
              <mc:Fallback>
                <p:oleObj name="CS ChemDraw Drawing" r:id="rId4" imgW="1211311" imgH="903249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E112198D-C5A2-4E71-903B-788B3C0F29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47943" y="523334"/>
                        <a:ext cx="1211263" cy="903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7511997-0341-4AEF-A689-7DE5B112D35E}"/>
              </a:ext>
            </a:extLst>
          </p:cNvPr>
          <p:cNvSpPr/>
          <p:nvPr/>
        </p:nvSpPr>
        <p:spPr>
          <a:xfrm>
            <a:off x="4751645" y="3573819"/>
            <a:ext cx="3243628" cy="113607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PhX</a:t>
            </a:r>
            <a:r>
              <a:rPr lang="en-US" dirty="0"/>
              <a:t> solvent increase catalyst productivity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PhX</a:t>
            </a:r>
            <a:r>
              <a:rPr lang="en-US" dirty="0"/>
              <a:t> lowers </a:t>
            </a:r>
            <a:r>
              <a:rPr lang="en-US" dirty="0" err="1"/>
              <a:t>PEwt</a:t>
            </a:r>
            <a:r>
              <a:rPr lang="en-US" dirty="0"/>
              <a:t>% relative to </a:t>
            </a:r>
            <a:r>
              <a:rPr lang="en-US" dirty="0" err="1"/>
              <a:t>PhMe</a:t>
            </a:r>
            <a:r>
              <a:rPr lang="en-US" dirty="0"/>
              <a:t> and </a:t>
            </a:r>
            <a:r>
              <a:rPr lang="en-US" dirty="0" err="1"/>
              <a:t>PhH</a:t>
            </a:r>
            <a:r>
              <a:rPr lang="en-US" dirty="0"/>
              <a:t> 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PhCl</a:t>
            </a:r>
            <a:r>
              <a:rPr lang="en-US" dirty="0"/>
              <a:t> lowers C8/C6 ratio</a:t>
            </a:r>
          </a:p>
          <a:p>
            <a:pPr algn="ctr"/>
            <a:r>
              <a:rPr lang="en-US" dirty="0" err="1"/>
              <a:t>PhF</a:t>
            </a:r>
            <a:r>
              <a:rPr lang="en-US" dirty="0"/>
              <a:t> preserves C8/C6 ratio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01A34-9F76-4169-A683-379D5CB5C3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380"/>
          <a:stretch/>
        </p:blipFill>
        <p:spPr>
          <a:xfrm>
            <a:off x="39346" y="3413746"/>
            <a:ext cx="4130221" cy="12071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16640-311C-4DDE-BCBF-C7E52C7944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10"/>
          <a:stretch/>
        </p:blipFill>
        <p:spPr>
          <a:xfrm>
            <a:off x="2591705" y="2176858"/>
            <a:ext cx="1173569" cy="11017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13FEE0-05DF-1433-C9E6-9B89C9C78C82}"/>
              </a:ext>
            </a:extLst>
          </p:cNvPr>
          <p:cNvSpPr txBox="1"/>
          <p:nvPr/>
        </p:nvSpPr>
        <p:spPr>
          <a:xfrm>
            <a:off x="2104456" y="472645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latin typeface="Segoe UI" panose="020B0502040204020203" pitchFamily="34" charset="0"/>
              </a:rPr>
              <a:t>Elowe</a:t>
            </a:r>
            <a:r>
              <a:rPr lang="en-US" sz="1000" dirty="0">
                <a:latin typeface="Segoe UI" panose="020B0502040204020203" pitchFamily="34" charset="0"/>
              </a:rPr>
              <a:t>, P. R.; </a:t>
            </a:r>
            <a:r>
              <a:rPr lang="en-US" sz="1000" dirty="0" err="1">
                <a:latin typeface="Segoe UI" panose="020B0502040204020203" pitchFamily="34" charset="0"/>
              </a:rPr>
              <a:t>Bercaw</a:t>
            </a:r>
            <a:r>
              <a:rPr lang="en-US" sz="1000" dirty="0">
                <a:latin typeface="Segoe UI" panose="020B0502040204020203" pitchFamily="34" charset="0"/>
              </a:rPr>
              <a:t>, J. E. "Solvent, additive and co-catalyst effects for ethylene oligomerization catalysis." </a:t>
            </a:r>
            <a:r>
              <a:rPr lang="en-US" sz="1000" b="1" dirty="0">
                <a:latin typeface="Segoe UI" panose="020B0502040204020203" pitchFamily="34" charset="0"/>
              </a:rPr>
              <a:t>2009</a:t>
            </a:r>
            <a:r>
              <a:rPr lang="en-US" sz="1000" b="0" dirty="0">
                <a:latin typeface="Segoe UI" panose="020B0502040204020203" pitchFamily="34" charset="0"/>
              </a:rPr>
              <a:t>, WIPO, WO2009046144A1.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04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40C0B8-0B3A-4193-B787-A5992D09F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855"/>
          <a:stretch/>
        </p:blipFill>
        <p:spPr>
          <a:xfrm>
            <a:off x="587284" y="838922"/>
            <a:ext cx="2249619" cy="18109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0F08F8-205F-4DC0-B86C-466622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between solvent polarity vs activity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3B8F32-D2F6-4C9F-9173-C5B47CDAE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85"/>
          <a:stretch/>
        </p:blipFill>
        <p:spPr>
          <a:xfrm>
            <a:off x="2817753" y="824170"/>
            <a:ext cx="1493617" cy="1963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F8A4B0-4B99-45BC-AEA0-CDED26B77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" r="-1"/>
          <a:stretch/>
        </p:blipFill>
        <p:spPr>
          <a:xfrm>
            <a:off x="568134" y="2630006"/>
            <a:ext cx="2249620" cy="1963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89615E-9108-4696-9336-06E51C8423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85"/>
          <a:stretch/>
        </p:blipFill>
        <p:spPr>
          <a:xfrm>
            <a:off x="2833898" y="2623909"/>
            <a:ext cx="1493617" cy="19691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C4456A-A509-4338-B683-5BC625379163}"/>
              </a:ext>
            </a:extLst>
          </p:cNvPr>
          <p:cNvSpPr txBox="1"/>
          <p:nvPr/>
        </p:nvSpPr>
        <p:spPr>
          <a:xfrm>
            <a:off x="4497864" y="1744416"/>
            <a:ext cx="37299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Dielectric constant</a:t>
            </a:r>
            <a:r>
              <a:rPr lang="en-US" sz="1400" dirty="0"/>
              <a:t>, </a:t>
            </a:r>
            <a:r>
              <a:rPr lang="en-US" sz="1400" u="sng" dirty="0"/>
              <a:t>dipole moment</a:t>
            </a:r>
            <a:r>
              <a:rPr lang="en-US" sz="1400" dirty="0"/>
              <a:t>, and </a:t>
            </a:r>
            <a:r>
              <a:rPr lang="en-US" sz="1400" u="sng" dirty="0"/>
              <a:t>relative polarity</a:t>
            </a:r>
            <a:r>
              <a:rPr lang="en-US" sz="1400" dirty="0"/>
              <a:t> do not explain underperformance of ortho-</a:t>
            </a:r>
            <a:r>
              <a:rPr lang="en-US" sz="1400" dirty="0" err="1"/>
              <a:t>dihaloarene</a:t>
            </a:r>
            <a:r>
              <a:rPr lang="en-US" sz="1400" dirty="0"/>
              <a:t> solvents</a:t>
            </a:r>
          </a:p>
          <a:p>
            <a:endParaRPr lang="en-US" sz="1400" dirty="0"/>
          </a:p>
          <a:p>
            <a:r>
              <a:rPr lang="en-US" sz="1400" u="sng" dirty="0"/>
              <a:t>log S</a:t>
            </a:r>
            <a:r>
              <a:rPr lang="en-US" sz="1400" u="sng" baseline="-25000" dirty="0"/>
              <a:t>P</a:t>
            </a:r>
            <a:r>
              <a:rPr lang="en-US" sz="1400" baseline="-25000" dirty="0"/>
              <a:t> </a:t>
            </a:r>
            <a:r>
              <a:rPr lang="en-US" sz="1400" dirty="0"/>
              <a:t>does not explain underperformance of </a:t>
            </a:r>
            <a:r>
              <a:rPr lang="en-US" sz="1400" dirty="0" err="1"/>
              <a:t>unhalogenated</a:t>
            </a:r>
            <a:r>
              <a:rPr lang="en-US" sz="1400" dirty="0"/>
              <a:t> arenes</a:t>
            </a:r>
            <a:endParaRPr lang="en-US" sz="14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21A7D9-AE7D-40B4-A4C7-2148685082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668" t="61379" r="47179" b="2891"/>
          <a:stretch/>
        </p:blipFill>
        <p:spPr>
          <a:xfrm>
            <a:off x="3033647" y="3037538"/>
            <a:ext cx="516629" cy="767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894379-B457-465D-83B0-5CA0A4738D00}"/>
              </a:ext>
            </a:extLst>
          </p:cNvPr>
          <p:cNvSpPr txBox="1"/>
          <p:nvPr/>
        </p:nvSpPr>
        <p:spPr>
          <a:xfrm>
            <a:off x="1896146" y="875039"/>
            <a:ext cx="3417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F9B318-8C2D-436E-99A1-53ADC1C1C2B4}"/>
              </a:ext>
            </a:extLst>
          </p:cNvPr>
          <p:cNvSpPr txBox="1"/>
          <p:nvPr/>
        </p:nvSpPr>
        <p:spPr>
          <a:xfrm>
            <a:off x="3380047" y="875039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B8A13-192C-4AEA-9C37-806D3D1244F8}"/>
              </a:ext>
            </a:extLst>
          </p:cNvPr>
          <p:cNvSpPr txBox="1"/>
          <p:nvPr/>
        </p:nvSpPr>
        <p:spPr>
          <a:xfrm>
            <a:off x="1896145" y="2684232"/>
            <a:ext cx="3417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177F7C-4E03-4D50-A601-F4D88CDCCD04}"/>
              </a:ext>
            </a:extLst>
          </p:cNvPr>
          <p:cNvSpPr txBox="1"/>
          <p:nvPr/>
        </p:nvSpPr>
        <p:spPr>
          <a:xfrm>
            <a:off x="3380046" y="2684232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836813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18BC3-E957-45D1-A604-8CCB7E73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McGuinness’s 2016 DFT mechanism study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22AE7AA-1AAC-40BA-8836-FD74EB4EBC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188" y="752475"/>
          <a:ext cx="5908675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908100" imgH="3638802" progId="ChemDraw.Document.6.0">
                  <p:embed/>
                </p:oleObj>
              </mc:Choice>
              <mc:Fallback>
                <p:oleObj name="CS ChemDraw Drawing" r:id="rId2" imgW="5908100" imgH="3638802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22AE7AA-1AAC-40BA-8836-FD74EB4EBC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2188" y="752475"/>
                        <a:ext cx="5908675" cy="363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D2CF6A-5247-4F58-92F4-15C9FDE010B3}"/>
              </a:ext>
            </a:extLst>
          </p:cNvPr>
          <p:cNvSpPr txBox="1"/>
          <p:nvPr/>
        </p:nvSpPr>
        <p:spPr>
          <a:xfrm>
            <a:off x="4716780" y="2372657"/>
            <a:ext cx="42443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Model of truncated ligand predicts (too) high 1-octene/1-hexene ratio (</a:t>
            </a:r>
            <a:r>
              <a:rPr lang="el-GR" sz="1400" dirty="0"/>
              <a:t>ΔΔ</a:t>
            </a:r>
            <a:r>
              <a:rPr lang="en-US" sz="1400" dirty="0"/>
              <a:t>G = 5.7 kcal/mol)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7 conformers of </a:t>
            </a:r>
            <a:r>
              <a:rPr lang="en-US" sz="1400" b="1" dirty="0"/>
              <a:t>18b</a:t>
            </a:r>
            <a:r>
              <a:rPr lang="en-US" sz="1400" dirty="0"/>
              <a:t> were considered</a:t>
            </a:r>
          </a:p>
          <a:p>
            <a:pPr algn="l"/>
            <a:r>
              <a:rPr lang="en-US" sz="1400" dirty="0"/>
              <a:t>1 conformer of </a:t>
            </a:r>
            <a:r>
              <a:rPr lang="en-US" sz="1400" b="1" dirty="0"/>
              <a:t>TS18f-19</a:t>
            </a:r>
            <a:r>
              <a:rPr lang="en-US" sz="1400" dirty="0"/>
              <a:t> was considered</a:t>
            </a:r>
          </a:p>
          <a:p>
            <a:pPr algn="l"/>
            <a:endParaRPr lang="en-US" sz="1400" dirty="0"/>
          </a:p>
          <a:p>
            <a:pPr marL="285750" indent="-285750" algn="l">
              <a:buFontTx/>
              <a:buChar char="-"/>
            </a:pPr>
            <a:r>
              <a:rPr lang="en-US" sz="1400" dirty="0"/>
              <a:t>Many more were not explicitly modelled</a:t>
            </a:r>
          </a:p>
          <a:p>
            <a:pPr marL="285750" indent="-285750" algn="l">
              <a:buFontTx/>
              <a:buChar char="-"/>
            </a:pPr>
            <a:r>
              <a:rPr lang="en-US" sz="1400" dirty="0"/>
              <a:t>Replacing </a:t>
            </a:r>
            <a:r>
              <a:rPr lang="en-US" sz="1400" i="1" dirty="0"/>
              <a:t>N</a:t>
            </a:r>
            <a:r>
              <a:rPr lang="en-US" sz="1400" dirty="0"/>
              <a:t>-Me with </a:t>
            </a:r>
            <a:r>
              <a:rPr lang="en-US" sz="1400" i="1" dirty="0"/>
              <a:t>N</a:t>
            </a:r>
            <a:r>
              <a:rPr lang="en-US" sz="1400" dirty="0"/>
              <a:t>-</a:t>
            </a:r>
            <a:r>
              <a:rPr lang="en-US" sz="1400" dirty="0" err="1"/>
              <a:t>iPr</a:t>
            </a:r>
            <a:r>
              <a:rPr lang="en-US" sz="1400" dirty="0"/>
              <a:t>: ~3x # of conformers</a:t>
            </a:r>
          </a:p>
        </p:txBody>
      </p:sp>
    </p:spTree>
    <p:extLst>
      <p:ext uri="{BB962C8B-B14F-4D97-AF65-F5344CB8AC3E}">
        <p14:creationId xmlns:p14="http://schemas.microsoft.com/office/powerpoint/2010/main" val="66374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E2E2E2"/>
          </a:solidFill>
          <a:ln w="9525">
            <a:solidFill>
              <a:srgbClr val="E2E2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502DCA6-B81F-44F5-9F01-51C32F7F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Computational: Automated Conformational Analysis (XTBDFT)</a:t>
            </a:r>
          </a:p>
        </p:txBody>
      </p:sp>
      <p:sp>
        <p:nvSpPr>
          <p:cNvPr id="44" name="Title 2">
            <a:extLst>
              <a:ext uri="{FF2B5EF4-FFF2-40B4-BE49-F238E27FC236}">
                <a16:creationId xmlns:a16="http://schemas.microsoft.com/office/drawing/2014/main" id="{E4338BA4-96B5-45E8-AC04-A33002C45E19}"/>
              </a:ext>
            </a:extLst>
          </p:cNvPr>
          <p:cNvSpPr txBox="1">
            <a:spLocks/>
          </p:cNvSpPr>
          <p:nvPr/>
        </p:nvSpPr>
        <p:spPr>
          <a:xfrm>
            <a:off x="111313" y="1888993"/>
            <a:ext cx="6074570" cy="463625"/>
          </a:xfrm>
          <a:prstGeom prst="rect">
            <a:avLst/>
          </a:prstGeom>
        </p:spPr>
        <p:txBody>
          <a:bodyPr vert="horz" lIns="0" tIns="29755" rIns="0" bIns="29755" rtlCol="0" anchor="t">
            <a:noAutofit/>
          </a:bodyPr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97540" fontAlgn="auto">
              <a:spcAft>
                <a:spcPts val="0"/>
              </a:spcAft>
              <a:defRPr/>
            </a:pPr>
            <a:r>
              <a:rPr lang="en-US" sz="2400">
                <a:solidFill>
                  <a:srgbClr val="53565A">
                    <a:lumMod val="50000"/>
                  </a:srgbClr>
                </a:solidFill>
                <a:latin typeface="Trebuchet MS"/>
              </a:rPr>
              <a:t>XTBDFT</a:t>
            </a:r>
            <a:endParaRPr lang="en-US" sz="2400" dirty="0">
              <a:solidFill>
                <a:srgbClr val="53565A">
                  <a:lumMod val="50000"/>
                </a:srgbClr>
              </a:solidFill>
              <a:latin typeface="Trebuchet MS"/>
            </a:endParaRP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9D17787F-A091-43CF-8C45-C833577987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2757" y="843016"/>
          <a:ext cx="799110" cy="84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612167" imgH="650354" progId="ChemDraw.Document.6.0">
                  <p:embed/>
                </p:oleObj>
              </mc:Choice>
              <mc:Fallback>
                <p:oleObj name="CS ChemDraw Drawing" r:id="rId7" imgW="612167" imgH="650354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9D17787F-A091-43CF-8C45-C833577987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02757" y="843016"/>
                        <a:ext cx="799110" cy="84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BB62244-8990-4107-9779-A84F255B5145}"/>
              </a:ext>
            </a:extLst>
          </p:cNvPr>
          <p:cNvSpPr txBox="1"/>
          <p:nvPr/>
        </p:nvSpPr>
        <p:spPr>
          <a:xfrm>
            <a:off x="4241304" y="1655116"/>
            <a:ext cx="149030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53565A">
                    <a:lumMod val="50000"/>
                  </a:srgbClr>
                </a:solidFill>
              </a:rPr>
              <a:t>final structure and energy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36D4DB7-5F93-4F12-AD48-B38B040B66A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8172" y="691541"/>
            <a:ext cx="991424" cy="963575"/>
          </a:xfrm>
          <a:prstGeom prst="rect">
            <a:avLst/>
          </a:prstGeom>
        </p:spPr>
      </p:pic>
      <p:sp>
        <p:nvSpPr>
          <p:cNvPr id="52" name="Arrow: Chevron 51">
            <a:extLst>
              <a:ext uri="{FF2B5EF4-FFF2-40B4-BE49-F238E27FC236}">
                <a16:creationId xmlns:a16="http://schemas.microsoft.com/office/drawing/2014/main" id="{C652723F-A750-4923-BFD4-5A7216E5F2B8}"/>
              </a:ext>
            </a:extLst>
          </p:cNvPr>
          <p:cNvSpPr/>
          <p:nvPr/>
        </p:nvSpPr>
        <p:spPr>
          <a:xfrm>
            <a:off x="48508" y="2206696"/>
            <a:ext cx="6217859" cy="544370"/>
          </a:xfrm>
          <a:prstGeom prst="chevron">
            <a:avLst>
              <a:gd name="adj" fmla="val 19597"/>
            </a:avLst>
          </a:prstGeom>
          <a:solidFill>
            <a:srgbClr val="53565A">
              <a:lumMod val="50000"/>
            </a:srgbClr>
          </a:solidFill>
          <a:ln w="9525" cap="flat" cmpd="sng" algn="ctr">
            <a:solidFill>
              <a:srgbClr val="53565A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1050" kern="0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53" name="Arrow: Chevron 52">
            <a:extLst>
              <a:ext uri="{FF2B5EF4-FFF2-40B4-BE49-F238E27FC236}">
                <a16:creationId xmlns:a16="http://schemas.microsoft.com/office/drawing/2014/main" id="{E0018698-857B-442D-933B-AB93EB826E27}"/>
              </a:ext>
            </a:extLst>
          </p:cNvPr>
          <p:cNvSpPr/>
          <p:nvPr/>
        </p:nvSpPr>
        <p:spPr>
          <a:xfrm>
            <a:off x="1533789" y="2247068"/>
            <a:ext cx="1432245" cy="463625"/>
          </a:xfrm>
          <a:prstGeom prst="chevron">
            <a:avLst>
              <a:gd name="adj" fmla="val 19597"/>
            </a:avLst>
          </a:prstGeom>
          <a:solidFill>
            <a:srgbClr val="00A3E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conformer ensemble generation &amp; ranking</a:t>
            </a:r>
          </a:p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(CREST and GFN-</a:t>
            </a:r>
            <a:r>
              <a:rPr lang="en-US" sz="750" kern="0" dirty="0" err="1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xTB</a:t>
            </a: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) </a:t>
            </a:r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id="{B432F3B3-4F71-4979-8AB1-0051AF7B8CBD}"/>
              </a:ext>
            </a:extLst>
          </p:cNvPr>
          <p:cNvSpPr/>
          <p:nvPr/>
        </p:nvSpPr>
        <p:spPr>
          <a:xfrm>
            <a:off x="2914470" y="2247068"/>
            <a:ext cx="1139051" cy="463625"/>
          </a:xfrm>
          <a:prstGeom prst="chevron">
            <a:avLst>
              <a:gd name="adj" fmla="val 19597"/>
            </a:avLst>
          </a:prstGeom>
          <a:solidFill>
            <a:srgbClr val="00843D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ensemble refinement (NWChem)</a:t>
            </a:r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44678A64-EDAC-47F1-85EF-6E420D071729}"/>
              </a:ext>
            </a:extLst>
          </p:cNvPr>
          <p:cNvSpPr/>
          <p:nvPr/>
        </p:nvSpPr>
        <p:spPr>
          <a:xfrm>
            <a:off x="3997532" y="2247068"/>
            <a:ext cx="1139051" cy="463625"/>
          </a:xfrm>
          <a:prstGeom prst="chevron">
            <a:avLst>
              <a:gd name="adj" fmla="val 19597"/>
            </a:avLst>
          </a:prstGeom>
          <a:solidFill>
            <a:srgbClr val="0033A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minimum final optimization (NWChem)</a:t>
            </a: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79613573-5C15-4451-A260-A803E6CEFB7A}"/>
              </a:ext>
            </a:extLst>
          </p:cNvPr>
          <p:cNvSpPr/>
          <p:nvPr/>
        </p:nvSpPr>
        <p:spPr>
          <a:xfrm>
            <a:off x="5075819" y="2247068"/>
            <a:ext cx="1139051" cy="463625"/>
          </a:xfrm>
          <a:prstGeom prst="chevron">
            <a:avLst>
              <a:gd name="adj" fmla="val 19597"/>
            </a:avLst>
          </a:prstGeom>
          <a:solidFill>
            <a:srgbClr val="53565A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quasi-harmonic frequency corrections</a:t>
            </a:r>
          </a:p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(Goodvibes)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44CCEC-3287-4C1E-9923-08A6BB3BF480}"/>
              </a:ext>
            </a:extLst>
          </p:cNvPr>
          <p:cNvSpPr txBox="1"/>
          <p:nvPr/>
        </p:nvSpPr>
        <p:spPr>
          <a:xfrm>
            <a:off x="2335018" y="1663999"/>
            <a:ext cx="1218603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53565A">
                    <a:lumMod val="50000"/>
                  </a:srgbClr>
                </a:solidFill>
              </a:rPr>
              <a:t>input geometry</a:t>
            </a:r>
            <a:endParaRPr lang="en-US" sz="825" dirty="0">
              <a:solidFill>
                <a:srgbClr val="53565A">
                  <a:lumMod val="50000"/>
                </a:srgbClr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53565A">
                    <a:lumMod val="50000"/>
                  </a:srgbClr>
                </a:solidFill>
              </a:rPr>
              <a:t>(and charge and spin)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8F5D7034-DF27-424C-9B9E-1BEC274810E2}"/>
              </a:ext>
            </a:extLst>
          </p:cNvPr>
          <p:cNvSpPr/>
          <p:nvPr/>
        </p:nvSpPr>
        <p:spPr>
          <a:xfrm rot="5400000" flipV="1">
            <a:off x="1997499" y="1808400"/>
            <a:ext cx="504825" cy="290513"/>
          </a:xfrm>
          <a:prstGeom prst="rightArrow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37D4A96C-B768-4C55-89C0-AB2552879352}"/>
              </a:ext>
            </a:extLst>
          </p:cNvPr>
          <p:cNvSpPr/>
          <p:nvPr/>
        </p:nvSpPr>
        <p:spPr>
          <a:xfrm rot="16200000">
            <a:off x="5405331" y="1812782"/>
            <a:ext cx="504825" cy="290513"/>
          </a:xfrm>
          <a:prstGeom prst="rightArrow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D4DF8DF-9D5D-4B87-A78B-369B061E2916}"/>
              </a:ext>
            </a:extLst>
          </p:cNvPr>
          <p:cNvSpPr/>
          <p:nvPr/>
        </p:nvSpPr>
        <p:spPr>
          <a:xfrm>
            <a:off x="1627180" y="584847"/>
            <a:ext cx="4558703" cy="1535959"/>
          </a:xfrm>
          <a:prstGeom prst="roundRect">
            <a:avLst/>
          </a:prstGeom>
          <a:noFill/>
          <a:ln w="9525" cap="flat" cmpd="sng" algn="ctr">
            <a:solidFill>
              <a:srgbClr val="53565A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64" name="Title 2">
            <a:extLst>
              <a:ext uri="{FF2B5EF4-FFF2-40B4-BE49-F238E27FC236}">
                <a16:creationId xmlns:a16="http://schemas.microsoft.com/office/drawing/2014/main" id="{10ED0591-2BC8-4142-BB01-03D0E6350164}"/>
              </a:ext>
            </a:extLst>
          </p:cNvPr>
          <p:cNvSpPr txBox="1">
            <a:spLocks/>
          </p:cNvSpPr>
          <p:nvPr/>
        </p:nvSpPr>
        <p:spPr>
          <a:xfrm>
            <a:off x="3288216" y="554747"/>
            <a:ext cx="1278842" cy="463625"/>
          </a:xfrm>
          <a:prstGeom prst="rect">
            <a:avLst/>
          </a:prstGeom>
        </p:spPr>
        <p:txBody>
          <a:bodyPr vert="horz" lIns="0" tIns="29755" rIns="0" bIns="29755" rtlCol="0" anchor="t">
            <a:noAutofit/>
          </a:bodyPr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97540" fontAlgn="auto">
              <a:spcAft>
                <a:spcPts val="0"/>
              </a:spcAft>
              <a:defRPr/>
            </a:pPr>
            <a:r>
              <a:rPr lang="en-US" sz="2400" dirty="0" err="1">
                <a:solidFill>
                  <a:srgbClr val="53565A">
                    <a:lumMod val="50000"/>
                  </a:srgbClr>
                </a:solidFill>
                <a:latin typeface="Trebuchet MS"/>
              </a:rPr>
              <a:t>autoConf</a:t>
            </a:r>
            <a:endParaRPr lang="en-US" sz="2400" dirty="0">
              <a:solidFill>
                <a:srgbClr val="53565A">
                  <a:lumMod val="50000"/>
                </a:srgbClr>
              </a:solidFill>
              <a:latin typeface="Trebuchet MS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4AAAE55-235A-43B6-912F-B1D8BEA2D056}"/>
              </a:ext>
            </a:extLst>
          </p:cNvPr>
          <p:cNvSpPr/>
          <p:nvPr/>
        </p:nvSpPr>
        <p:spPr>
          <a:xfrm rot="16200000">
            <a:off x="598991" y="2871130"/>
            <a:ext cx="504825" cy="290513"/>
          </a:xfrm>
          <a:prstGeom prst="rightArrow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043250-52D0-4364-ACBE-25A7DA9BA460}"/>
              </a:ext>
            </a:extLst>
          </p:cNvPr>
          <p:cNvSpPr txBox="1"/>
          <p:nvPr/>
        </p:nvSpPr>
        <p:spPr>
          <a:xfrm>
            <a:off x="1341357" y="2843358"/>
            <a:ext cx="1322798" cy="450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53565A">
                    <a:lumMod val="50000"/>
                  </a:srgbClr>
                </a:solidFill>
              </a:rPr>
              <a:t>input reactant geometry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53565A">
                    <a:lumMod val="50000"/>
                  </a:srgbClr>
                </a:solidFill>
              </a:rPr>
              <a:t>specify reaction coordinate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53565A">
                    <a:lumMod val="50000"/>
                  </a:srgbClr>
                </a:solidFill>
              </a:rPr>
              <a:t>(and charge and spin)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D1ADFBC4-20CD-447F-920B-D17D7BB6CF67}"/>
              </a:ext>
            </a:extLst>
          </p:cNvPr>
          <p:cNvSpPr/>
          <p:nvPr/>
        </p:nvSpPr>
        <p:spPr>
          <a:xfrm rot="5400000" flipV="1">
            <a:off x="5403885" y="2865070"/>
            <a:ext cx="504825" cy="290513"/>
          </a:xfrm>
          <a:prstGeom prst="rightArrow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381FA11B-08B8-4334-9FB3-63D50D2C1960}"/>
              </a:ext>
            </a:extLst>
          </p:cNvPr>
          <p:cNvSpPr/>
          <p:nvPr/>
        </p:nvSpPr>
        <p:spPr>
          <a:xfrm>
            <a:off x="111312" y="2247068"/>
            <a:ext cx="1480184" cy="463625"/>
          </a:xfrm>
          <a:prstGeom prst="chevron">
            <a:avLst>
              <a:gd name="adj" fmla="val 19597"/>
            </a:avLst>
          </a:prstGeom>
          <a:solidFill>
            <a:srgbClr val="84BD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single-ended reaction coordinate scan</a:t>
            </a:r>
          </a:p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(GFN-</a:t>
            </a:r>
            <a:r>
              <a:rPr lang="en-US" sz="750" kern="0" dirty="0" err="1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xTB</a:t>
            </a: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) 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02DF3CE-DDAA-45D8-AE9D-C3E0725CE243}"/>
              </a:ext>
            </a:extLst>
          </p:cNvPr>
          <p:cNvSpPr/>
          <p:nvPr/>
        </p:nvSpPr>
        <p:spPr>
          <a:xfrm>
            <a:off x="48508" y="2839161"/>
            <a:ext cx="6217859" cy="1535959"/>
          </a:xfrm>
          <a:prstGeom prst="roundRect">
            <a:avLst/>
          </a:prstGeom>
          <a:noFill/>
          <a:ln w="9525" cap="flat" cmpd="sng" algn="ctr">
            <a:solidFill>
              <a:srgbClr val="53565A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2CA61D3-C016-4C3F-9A93-CCF932C9ACBE}"/>
              </a:ext>
            </a:extLst>
          </p:cNvPr>
          <p:cNvSpPr txBox="1"/>
          <p:nvPr/>
        </p:nvSpPr>
        <p:spPr>
          <a:xfrm>
            <a:off x="4155043" y="2840082"/>
            <a:ext cx="149030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53565A">
                    <a:lumMod val="50000"/>
                  </a:srgbClr>
                </a:solidFill>
              </a:rPr>
              <a:t>final TS structure and energy</a:t>
            </a:r>
          </a:p>
        </p:txBody>
      </p:sp>
      <p:sp>
        <p:nvSpPr>
          <p:cNvPr id="65" name="Title 2">
            <a:extLst>
              <a:ext uri="{FF2B5EF4-FFF2-40B4-BE49-F238E27FC236}">
                <a16:creationId xmlns:a16="http://schemas.microsoft.com/office/drawing/2014/main" id="{C704EE4C-858A-4E4E-8E8C-E9B54E46670F}"/>
              </a:ext>
            </a:extLst>
          </p:cNvPr>
          <p:cNvSpPr txBox="1">
            <a:spLocks/>
          </p:cNvSpPr>
          <p:nvPr/>
        </p:nvSpPr>
        <p:spPr>
          <a:xfrm>
            <a:off x="2461713" y="3975789"/>
            <a:ext cx="1278842" cy="463625"/>
          </a:xfrm>
          <a:prstGeom prst="rect">
            <a:avLst/>
          </a:prstGeom>
        </p:spPr>
        <p:txBody>
          <a:bodyPr vert="horz" lIns="0" tIns="29755" rIns="0" bIns="29755" rtlCol="0" anchor="t">
            <a:noAutofit/>
          </a:bodyPr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97540" fontAlgn="auto">
              <a:spcAft>
                <a:spcPts val="0"/>
              </a:spcAft>
              <a:defRPr/>
            </a:pPr>
            <a:r>
              <a:rPr lang="en-US" sz="2400" dirty="0" err="1">
                <a:solidFill>
                  <a:srgbClr val="53565A">
                    <a:lumMod val="50000"/>
                  </a:srgbClr>
                </a:solidFill>
                <a:latin typeface="Trebuchet MS"/>
              </a:rPr>
              <a:t>autoTS</a:t>
            </a:r>
            <a:endParaRPr lang="en-US" sz="2400" dirty="0">
              <a:solidFill>
                <a:srgbClr val="53565A">
                  <a:lumMod val="50000"/>
                </a:srgbClr>
              </a:solidFill>
              <a:latin typeface="Trebuchet MS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B809C861-9FD3-4A6B-A55A-FB741600133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2574" y="3274415"/>
            <a:ext cx="1088778" cy="1036095"/>
          </a:xfrm>
          <a:prstGeom prst="rect">
            <a:avLst/>
          </a:prstGeom>
        </p:spPr>
      </p:pic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2A1E21CC-0348-4B80-B291-564726D524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59975" y="3324571"/>
          <a:ext cx="815845" cy="1002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860612" imgH="1057016" progId="ChemDraw.Document.6.0">
                  <p:embed/>
                </p:oleObj>
              </mc:Choice>
              <mc:Fallback>
                <p:oleObj name="CS ChemDraw Drawing" r:id="rId11" imgW="860612" imgH="1057016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2A1E21CC-0348-4B80-B291-564726D52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59975" y="3324571"/>
                        <a:ext cx="815845" cy="1002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B3853251-5809-4227-AA3E-488B8AD6E0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502" y="3297039"/>
          <a:ext cx="815845" cy="100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860612" imgH="1055582" progId="ChemDraw.Document.6.0">
                  <p:embed/>
                </p:oleObj>
              </mc:Choice>
              <mc:Fallback>
                <p:oleObj name="CS ChemDraw Drawing" r:id="rId13" imgW="860612" imgH="1055582" progId="ChemDraw.Document.6.0">
                  <p:embed/>
                  <p:pic>
                    <p:nvPicPr>
                      <p:cNvPr id="68" name="Object 67">
                        <a:extLst>
                          <a:ext uri="{FF2B5EF4-FFF2-40B4-BE49-F238E27FC236}">
                            <a16:creationId xmlns:a16="http://schemas.microsoft.com/office/drawing/2014/main" id="{B3853251-5809-4227-AA3E-488B8AD6E0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3502" y="3297039"/>
                        <a:ext cx="815845" cy="100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042BA29-4F6C-4B52-B5E2-4FD74914AB50}"/>
              </a:ext>
            </a:extLst>
          </p:cNvPr>
          <p:cNvSpPr txBox="1"/>
          <p:nvPr/>
        </p:nvSpPr>
        <p:spPr>
          <a:xfrm>
            <a:off x="6260177" y="1491480"/>
            <a:ext cx="29660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1200" dirty="0"/>
              <a:t>Automated multi-level conformational search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1200" dirty="0"/>
              <a:t>Built on 3 open-source engines: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200" dirty="0"/>
              <a:t>GFN-</a:t>
            </a:r>
            <a:r>
              <a:rPr lang="en-US" sz="1200" dirty="0" err="1"/>
              <a:t>xTB</a:t>
            </a:r>
            <a:r>
              <a:rPr lang="en-US" sz="1200" dirty="0"/>
              <a:t>/CREST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200" dirty="0" err="1"/>
              <a:t>NWChem</a:t>
            </a:r>
            <a:endParaRPr lang="en-US" sz="1200" dirty="0"/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200" dirty="0" err="1"/>
              <a:t>GoodVibes</a:t>
            </a:r>
            <a:endParaRPr lang="en-US" sz="1200" dirty="0"/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1200" dirty="0"/>
              <a:t>Simplified user input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1200" dirty="0"/>
              <a:t>Lightweight (for facile installation on internet-restricted compute clusters)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BFBAB12-C853-4855-8352-45376A986EF6}"/>
              </a:ext>
            </a:extLst>
          </p:cNvPr>
          <p:cNvSpPr/>
          <p:nvPr/>
        </p:nvSpPr>
        <p:spPr>
          <a:xfrm>
            <a:off x="3025099" y="4660972"/>
            <a:ext cx="22598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Lin, S. </a:t>
            </a:r>
            <a:r>
              <a:rPr lang="en-US" sz="900" i="1" dirty="0" err="1"/>
              <a:t>SoftwareX</a:t>
            </a:r>
            <a:r>
              <a:rPr lang="en-US" sz="900" dirty="0"/>
              <a:t> </a:t>
            </a:r>
            <a:r>
              <a:rPr lang="en-US" sz="900" b="1" dirty="0"/>
              <a:t>2021</a:t>
            </a:r>
            <a:r>
              <a:rPr lang="en-US" sz="900" dirty="0"/>
              <a:t>, </a:t>
            </a:r>
            <a:r>
              <a:rPr lang="en-US" sz="900" i="1" dirty="0"/>
              <a:t>in preparation</a:t>
            </a:r>
            <a:endParaRPr lang="en-US" sz="9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55A3A96-694E-4E31-96A2-41A3A226A9E5}"/>
              </a:ext>
            </a:extLst>
          </p:cNvPr>
          <p:cNvSpPr/>
          <p:nvPr/>
        </p:nvSpPr>
        <p:spPr>
          <a:xfrm flipH="1">
            <a:off x="6123694" y="3344837"/>
            <a:ext cx="2042406" cy="1075697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46 unique conformers in 6 kcal/mol window</a:t>
            </a:r>
          </a:p>
        </p:txBody>
      </p:sp>
    </p:spTree>
    <p:extLst>
      <p:ext uri="{BB962C8B-B14F-4D97-AF65-F5344CB8AC3E}">
        <p14:creationId xmlns:p14="http://schemas.microsoft.com/office/powerpoint/2010/main" val="273006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8" grpId="0"/>
      <p:bldP spid="59" grpId="0" animBg="1"/>
      <p:bldP spid="60" grpId="0" animBg="1"/>
      <p:bldP spid="61" grpId="0" animBg="1"/>
      <p:bldP spid="64" grpId="0"/>
      <p:bldP spid="46" grpId="0" animBg="1"/>
      <p:bldP spid="47" grpId="0"/>
      <p:bldP spid="50" grpId="0" animBg="1"/>
      <p:bldP spid="57" grpId="0" animBg="1"/>
      <p:bldP spid="62" grpId="0" animBg="1"/>
      <p:bldP spid="63" grpId="0"/>
      <p:bldP spid="65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D162-1E96-438E-A873-6F20E6C2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DFT parameters for Cr complexes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6EAA1-90A5-4EB7-909E-5D723E7A6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52924" y="749300"/>
            <a:ext cx="40386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D3E64-57BB-4004-A6AE-EF01670F653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155879" y="2276051"/>
            <a:ext cx="3879539" cy="1859674"/>
          </a:xfrm>
        </p:spPr>
        <p:txBody>
          <a:bodyPr/>
          <a:lstStyle/>
          <a:p>
            <a:r>
              <a:rPr lang="en-US" dirty="0"/>
              <a:t>Use fine integration grid (faster and more accurate)</a:t>
            </a:r>
          </a:p>
          <a:p>
            <a:r>
              <a:rPr lang="en-US" dirty="0"/>
              <a:t>Basis sets:</a:t>
            </a:r>
          </a:p>
          <a:p>
            <a:pPr lvl="1"/>
            <a:r>
              <a:rPr lang="en-US" dirty="0" err="1"/>
              <a:t>bs_a</a:t>
            </a:r>
            <a:r>
              <a:rPr lang="en-US" dirty="0"/>
              <a:t> = def2-SV(P) all atoms</a:t>
            </a:r>
          </a:p>
          <a:p>
            <a:pPr lvl="1"/>
            <a:r>
              <a:rPr lang="en-US" dirty="0" err="1"/>
              <a:t>bs_b</a:t>
            </a:r>
            <a:r>
              <a:rPr lang="en-US" dirty="0"/>
              <a:t> = def2-SVP on Cr; def2-SV(P) all other atoms</a:t>
            </a:r>
          </a:p>
          <a:p>
            <a:pPr lvl="1"/>
            <a:r>
              <a:rPr lang="en-US" dirty="0" err="1"/>
              <a:t>bs_c</a:t>
            </a:r>
            <a:r>
              <a:rPr lang="en-US" dirty="0"/>
              <a:t> = def2-SVP all atoms </a:t>
            </a:r>
            <a:r>
              <a:rPr lang="en-US" dirty="0">
                <a:sym typeface="Wingdings" panose="05000000000000000000" pitchFamily="2" charset="2"/>
              </a:rPr>
              <a:t> most accurate, moderate increase in calculation time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8682F2-C882-4BE0-934E-AE566B640EB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48" y="749300"/>
            <a:ext cx="4838700" cy="3498752"/>
          </a:xfrm>
          <a:prstGeom prst="rect">
            <a:avLst/>
          </a:prstGeom>
          <a:noFill/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A739C2C-6BE7-4F8F-8624-CC6F37EC6C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1000" y="740638"/>
          <a:ext cx="1081088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081502" imgH="1197521" progId="ChemDraw.Document.6.0">
                  <p:embed/>
                </p:oleObj>
              </mc:Choice>
              <mc:Fallback>
                <p:oleObj name="CS ChemDraw Drawing" r:id="rId3" imgW="1081502" imgH="1197521" progId="ChemDraw.Document.6.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A739C2C-6BE7-4F8F-8624-CC6F37EC6C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1000" y="740638"/>
                        <a:ext cx="1081088" cy="119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1473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38AC02-3A0A-418B-BCC0-CB1257E2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Haloarene solvents limits formation of inactive [Cr(arene)</a:t>
            </a:r>
            <a:r>
              <a:rPr lang="en-US" baseline="-25000" dirty="0"/>
              <a:t>2</a:t>
            </a:r>
            <a:r>
              <a:rPr lang="en-US" dirty="0"/>
              <a:t>]+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B33754C-7BB3-49B6-82BA-F0DFB0CBF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0713" y="647074"/>
          <a:ext cx="3576637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576200" imgH="2156327" progId="ChemDraw.Document.6.0">
                  <p:embed/>
                </p:oleObj>
              </mc:Choice>
              <mc:Fallback>
                <p:oleObj name="CS ChemDraw Drawing" r:id="rId2" imgW="3576200" imgH="215632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B33754C-7BB3-49B6-82BA-F0DFB0CBF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0713" y="647074"/>
                        <a:ext cx="3576637" cy="215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33D8626-1F85-459C-8208-B77765A447A7}"/>
              </a:ext>
            </a:extLst>
          </p:cNvPr>
          <p:cNvGraphicFramePr>
            <a:graphicFrameLocks noGrp="1"/>
          </p:cNvGraphicFramePr>
          <p:nvPr/>
        </p:nvGraphicFramePr>
        <p:xfrm>
          <a:off x="4759325" y="2015490"/>
          <a:ext cx="29477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275">
                  <a:extLst>
                    <a:ext uri="{9D8B030D-6E8A-4147-A177-3AD203B41FA5}">
                      <a16:colId xmlns:a16="http://schemas.microsoft.com/office/drawing/2014/main" val="886347030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41406502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96827193"/>
                    </a:ext>
                  </a:extLst>
                </a:gridCol>
                <a:gridCol w="581297">
                  <a:extLst>
                    <a:ext uri="{9D8B030D-6E8A-4147-A177-3AD203B41FA5}">
                      <a16:colId xmlns:a16="http://schemas.microsoft.com/office/drawing/2014/main" val="553006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873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1400" dirty="0"/>
                        <a:t>Δ</a:t>
                      </a:r>
                      <a:r>
                        <a:rPr lang="en-US" sz="1400" dirty="0"/>
                        <a:t>G (w/ 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919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1400" dirty="0"/>
                        <a:t>Δ</a:t>
                      </a:r>
                      <a:r>
                        <a:rPr lang="en-US" sz="1400" dirty="0"/>
                        <a:t>G (no 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tbd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tbd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tbd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1850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0A8F1E-BFFC-4B98-99E3-B8D37C05DEF6}"/>
              </a:ext>
            </a:extLst>
          </p:cNvPr>
          <p:cNvSpPr txBox="1"/>
          <p:nvPr/>
        </p:nvSpPr>
        <p:spPr>
          <a:xfrm>
            <a:off x="4432754" y="665807"/>
            <a:ext cx="3437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Electron-poor aromatic solvents are proposed to enhance catalysis by limiting formation of inert [Cr(arene)]</a:t>
            </a:r>
            <a:r>
              <a:rPr lang="en-US" baseline="30000" dirty="0"/>
              <a:t>+</a:t>
            </a:r>
          </a:p>
          <a:p>
            <a:endParaRPr lang="en-US" sz="800" dirty="0"/>
          </a:p>
          <a:p>
            <a:r>
              <a:rPr lang="en-US" sz="800" dirty="0" err="1"/>
              <a:t>Bercaw</a:t>
            </a:r>
            <a:r>
              <a:rPr lang="en-US" sz="800" dirty="0"/>
              <a:t> and coworkers, </a:t>
            </a:r>
            <a:r>
              <a:rPr lang="en-US" sz="800" i="1" dirty="0"/>
              <a:t>ACS </a:t>
            </a:r>
            <a:r>
              <a:rPr lang="en-US" sz="800" i="1" dirty="0" err="1"/>
              <a:t>Catal</a:t>
            </a:r>
            <a:r>
              <a:rPr lang="en-US" sz="800" dirty="0"/>
              <a:t>. </a:t>
            </a:r>
            <a:r>
              <a:rPr lang="en-US" sz="800" b="1" dirty="0"/>
              <a:t>2013,</a:t>
            </a:r>
            <a:r>
              <a:rPr lang="en-US" sz="800" dirty="0"/>
              <a:t> </a:t>
            </a:r>
            <a:r>
              <a:rPr lang="en-US" sz="800" i="1" dirty="0"/>
              <a:t>3</a:t>
            </a:r>
            <a:r>
              <a:rPr lang="en-US" sz="800" dirty="0"/>
              <a:t>, 2582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A25E8-E5BB-4890-AB5B-85343A27B13C}"/>
              </a:ext>
            </a:extLst>
          </p:cNvPr>
          <p:cNvSpPr txBox="1"/>
          <p:nvPr/>
        </p:nvSpPr>
        <p:spPr>
          <a:xfrm>
            <a:off x="1857397" y="1724987"/>
            <a:ext cx="96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w/ 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ED90B9-5875-457C-8421-E2F5C04474AD}"/>
              </a:ext>
            </a:extLst>
          </p:cNvPr>
          <p:cNvSpPr txBox="1"/>
          <p:nvPr/>
        </p:nvSpPr>
        <p:spPr>
          <a:xfrm>
            <a:off x="4759325" y="1707713"/>
            <a:ext cx="2807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DFT calculated reaction energies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6DAA6C-BE4A-4317-95DA-006023FC2CA8}"/>
              </a:ext>
            </a:extLst>
          </p:cNvPr>
          <p:cNvGrpSpPr/>
          <p:nvPr/>
        </p:nvGrpSpPr>
        <p:grpSpPr>
          <a:xfrm>
            <a:off x="716463" y="2304957"/>
            <a:ext cx="3517900" cy="2274887"/>
            <a:chOff x="716463" y="2422515"/>
            <a:chExt cx="3517900" cy="2274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FEAD9D-40C5-4C2A-A827-0235ECF52DF2}"/>
                </a:ext>
              </a:extLst>
            </p:cNvPr>
            <p:cNvSpPr txBox="1"/>
            <p:nvPr/>
          </p:nvSpPr>
          <p:spPr>
            <a:xfrm>
              <a:off x="1857397" y="2448639"/>
              <a:ext cx="960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Al</a:t>
              </a:r>
            </a:p>
          </p:txBody>
        </p:sp>
        <p:graphicFrame>
          <p:nvGraphicFramePr>
            <p:cNvPr id="2" name="Object 1">
              <a:extLst>
                <a:ext uri="{FF2B5EF4-FFF2-40B4-BE49-F238E27FC236}">
                  <a16:creationId xmlns:a16="http://schemas.microsoft.com/office/drawing/2014/main" id="{0E69400D-72E0-45B6-9B64-192BD819F0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16463" y="2422515"/>
            <a:ext cx="3517900" cy="2274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4" imgW="3518468" imgH="2274610" progId="ChemDraw.Document.6.0">
                    <p:embed/>
                  </p:oleObj>
                </mc:Choice>
                <mc:Fallback>
                  <p:oleObj name="CS ChemDraw Drawing" r:id="rId4" imgW="3518468" imgH="2274610" progId="ChemDraw.Document.6.0">
                    <p:embed/>
                    <p:pic>
                      <p:nvPicPr>
                        <p:cNvPr id="2" name="Object 1">
                          <a:extLst>
                            <a:ext uri="{FF2B5EF4-FFF2-40B4-BE49-F238E27FC236}">
                              <a16:creationId xmlns:a16="http://schemas.microsoft.com/office/drawing/2014/main" id="{0E69400D-72E0-45B6-9B64-192BD819F04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16463" y="2422515"/>
                          <a:ext cx="3517900" cy="22748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9009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06ED2A9F-BE9D-429D-89C4-F6B059B2C1F3}"/>
              </a:ext>
            </a:extLst>
          </p:cNvPr>
          <p:cNvGraphicFramePr>
            <a:graphicFrameLocks/>
          </p:cNvGraphicFramePr>
          <p:nvPr/>
        </p:nvGraphicFramePr>
        <p:xfrm>
          <a:off x="288143" y="812987"/>
          <a:ext cx="8567714" cy="3517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676F119-8E53-44B5-A52A-0546F53E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pathway for full Sasol ligand, no additives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50CDE-B2E4-4F4B-BF95-8BCE1DF9096E}"/>
              </a:ext>
            </a:extLst>
          </p:cNvPr>
          <p:cNvSpPr txBox="1"/>
          <p:nvPr/>
        </p:nvSpPr>
        <p:spPr>
          <a:xfrm>
            <a:off x="608351" y="4814385"/>
            <a:ext cx="686918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Computational details: </a:t>
            </a:r>
            <a:r>
              <a:rPr lang="en-US" dirty="0" err="1"/>
              <a:t>NWChem</a:t>
            </a:r>
            <a:r>
              <a:rPr lang="en-US" dirty="0"/>
              <a:t> 6.8, M06-D3/def2-TZVP//B3LYP-D3/def2-SVP + solvation energy (M06-D3/def2-SVP)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84CF033-3D42-4665-8F4B-75D83B188F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0432" y="2684277"/>
          <a:ext cx="48736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487321" imgH="552702" progId="ChemDraw.Document.6.0">
                  <p:embed/>
                </p:oleObj>
              </mc:Choice>
              <mc:Fallback>
                <p:oleObj name="CS ChemDraw Drawing" r:id="rId3" imgW="487321" imgH="552702" progId="ChemDraw.Document.6.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84CF033-3D42-4665-8F4B-75D83B188F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0432" y="2684277"/>
                        <a:ext cx="487363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A2E4F48-4D56-499A-90D7-C73461631E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1712" y="934454"/>
          <a:ext cx="38576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385124" imgH="597148" progId="ChemDraw.Document.6.0">
                  <p:embed/>
                </p:oleObj>
              </mc:Choice>
              <mc:Fallback>
                <p:oleObj name="CS ChemDraw Drawing" r:id="rId5" imgW="385124" imgH="597148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A2E4F48-4D56-499A-90D7-C73461631E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11712" y="934454"/>
                        <a:ext cx="385763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F9887A-136E-4EF7-833B-01DA7E84821E}"/>
              </a:ext>
            </a:extLst>
          </p:cNvPr>
          <p:cNvCxnSpPr>
            <a:cxnSpLocks/>
          </p:cNvCxnSpPr>
          <p:nvPr/>
        </p:nvCxnSpPr>
        <p:spPr>
          <a:xfrm flipV="1">
            <a:off x="1761582" y="1204438"/>
            <a:ext cx="502944" cy="1367312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801AD5-7BA2-4856-B398-ED4DA06B261A}"/>
              </a:ext>
            </a:extLst>
          </p:cNvPr>
          <p:cNvCxnSpPr>
            <a:cxnSpLocks/>
          </p:cNvCxnSpPr>
          <p:nvPr/>
        </p:nvCxnSpPr>
        <p:spPr>
          <a:xfrm flipH="1" flipV="1">
            <a:off x="2438531" y="1204438"/>
            <a:ext cx="450719" cy="6396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BBE9A6-3851-4F32-93F9-0C470F1A5DD3}"/>
              </a:ext>
            </a:extLst>
          </p:cNvPr>
          <p:cNvCxnSpPr>
            <a:cxnSpLocks/>
          </p:cNvCxnSpPr>
          <p:nvPr/>
        </p:nvCxnSpPr>
        <p:spPr>
          <a:xfrm flipH="1" flipV="1">
            <a:off x="3039942" y="1270000"/>
            <a:ext cx="477958" cy="427273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D9DE66-D204-4315-BD50-79E7F3434E18}"/>
              </a:ext>
            </a:extLst>
          </p:cNvPr>
          <p:cNvCxnSpPr>
            <a:cxnSpLocks/>
          </p:cNvCxnSpPr>
          <p:nvPr/>
        </p:nvCxnSpPr>
        <p:spPr>
          <a:xfrm flipV="1">
            <a:off x="3667232" y="1268399"/>
            <a:ext cx="498368" cy="428874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DB42E3DC-2B0C-44C4-8F6F-8A51C7CDAF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5903" y="616585"/>
          <a:ext cx="3873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386917" imgH="597148" progId="ChemDraw.Document.6.0">
                  <p:embed/>
                </p:oleObj>
              </mc:Choice>
              <mc:Fallback>
                <p:oleObj name="CS ChemDraw Drawing" r:id="rId7" imgW="386917" imgH="597148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DB42E3DC-2B0C-44C4-8F6F-8A51C7CDAF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75903" y="616585"/>
                        <a:ext cx="38735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22BD608C-7BB6-49E3-8A90-0A54609FBC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5138" y="1659315"/>
          <a:ext cx="490537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490549" imgH="597148" progId="ChemDraw.Document.6.0">
                  <p:embed/>
                </p:oleObj>
              </mc:Choice>
              <mc:Fallback>
                <p:oleObj name="CS ChemDraw Drawing" r:id="rId9" imgW="490549" imgH="597148" progId="ChemDraw.Document.6.0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22BD608C-7BB6-49E3-8A90-0A54609FBC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75138" y="1659315"/>
                        <a:ext cx="490537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56E654FC-30B5-4BB2-90CF-23C42459F6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91141" y="644957"/>
          <a:ext cx="473075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473336" imgH="630482" progId="ChemDraw.Document.6.0">
                  <p:embed/>
                </p:oleObj>
              </mc:Choice>
              <mc:Fallback>
                <p:oleObj name="CS ChemDraw Drawing" r:id="rId11" imgW="473336" imgH="630482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56E654FC-30B5-4BB2-90CF-23C42459F6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91141" y="644957"/>
                        <a:ext cx="473075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1C62AE-F467-44E5-96B1-7B7E1CFA356A}"/>
              </a:ext>
            </a:extLst>
          </p:cNvPr>
          <p:cNvCxnSpPr>
            <a:cxnSpLocks/>
          </p:cNvCxnSpPr>
          <p:nvPr/>
        </p:nvCxnSpPr>
        <p:spPr>
          <a:xfrm>
            <a:off x="4325389" y="1232904"/>
            <a:ext cx="460995" cy="1351764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1EA66D-0E3C-48B7-8570-154B54C8F3A0}"/>
              </a:ext>
            </a:extLst>
          </p:cNvPr>
          <p:cNvCxnSpPr>
            <a:cxnSpLocks/>
          </p:cNvCxnSpPr>
          <p:nvPr/>
        </p:nvCxnSpPr>
        <p:spPr>
          <a:xfrm flipH="1">
            <a:off x="4962865" y="2088758"/>
            <a:ext cx="1142543" cy="48299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7F0BE24-05E3-4DD8-B5ED-8E4ACDD6EFCA}"/>
              </a:ext>
            </a:extLst>
          </p:cNvPr>
          <p:cNvCxnSpPr>
            <a:cxnSpLocks/>
          </p:cNvCxnSpPr>
          <p:nvPr/>
        </p:nvCxnSpPr>
        <p:spPr>
          <a:xfrm flipH="1" flipV="1">
            <a:off x="4962866" y="2590801"/>
            <a:ext cx="477864" cy="320675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808B1C-4542-4DC9-8F0F-EC6020E1548A}"/>
              </a:ext>
            </a:extLst>
          </p:cNvPr>
          <p:cNvCxnSpPr>
            <a:cxnSpLocks/>
          </p:cNvCxnSpPr>
          <p:nvPr/>
        </p:nvCxnSpPr>
        <p:spPr>
          <a:xfrm flipH="1">
            <a:off x="5596984" y="2526506"/>
            <a:ext cx="484729" cy="38497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EFF2A683-B8D0-48A3-8192-73D4EAFB0C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9579" y="2697554"/>
          <a:ext cx="461963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461503" imgH="715789" progId="ChemDraw.Document.6.0">
                  <p:embed/>
                </p:oleObj>
              </mc:Choice>
              <mc:Fallback>
                <p:oleObj name="CS ChemDraw Drawing" r:id="rId13" imgW="461503" imgH="71578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EFF2A683-B8D0-48A3-8192-73D4EAFB0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09579" y="2697554"/>
                        <a:ext cx="461963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DC16A046-FC87-41F2-B377-EC6F0CC308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32288" y="1269999"/>
          <a:ext cx="4603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461144" imgH="715789" progId="ChemDraw.Document.6.0">
                  <p:embed/>
                </p:oleObj>
              </mc:Choice>
              <mc:Fallback>
                <p:oleObj name="CS ChemDraw Drawing" r:id="rId15" imgW="461144" imgH="715789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DC16A046-FC87-41F2-B377-EC6F0CC30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32288" y="1269999"/>
                        <a:ext cx="460375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02C28917-036F-4712-BC9B-BDAFE86D38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7400" y="2592201"/>
          <a:ext cx="5461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7" imgW="546488" imgH="761668" progId="ChemDraw.Document.6.0">
                  <p:embed/>
                </p:oleObj>
              </mc:Choice>
              <mc:Fallback>
                <p:oleObj name="CS ChemDraw Drawing" r:id="rId17" imgW="546488" imgH="761668" progId="ChemDraw.Document.6.0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02C28917-036F-4712-BC9B-BDAFE86D38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57400" y="2592201"/>
                        <a:ext cx="5461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BB8B7A6F-AE6F-44CA-9DB3-BD3A83508E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66032" y="3036137"/>
          <a:ext cx="563563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9" imgW="563342" imgH="715789" progId="ChemDraw.Document.6.0">
                  <p:embed/>
                </p:oleObj>
              </mc:Choice>
              <mc:Fallback>
                <p:oleObj name="CS ChemDraw Drawing" r:id="rId19" imgW="563342" imgH="715789" progId="ChemDraw.Document.6.0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BB8B7A6F-AE6F-44CA-9DB3-BD3A83508E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266032" y="3036137"/>
                        <a:ext cx="563563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79FBBEF-A1E9-4B40-86F3-282B0D1A7845}"/>
              </a:ext>
            </a:extLst>
          </p:cNvPr>
          <p:cNvCxnSpPr>
            <a:cxnSpLocks/>
          </p:cNvCxnSpPr>
          <p:nvPr/>
        </p:nvCxnSpPr>
        <p:spPr>
          <a:xfrm>
            <a:off x="6257925" y="2526506"/>
            <a:ext cx="443799" cy="867612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4BC099AE-4115-4950-9658-2DC8638B5D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60202" y="3495573"/>
          <a:ext cx="57943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1" imgW="578761" imgH="834788" progId="ChemDraw.Document.6.0">
                  <p:embed/>
                </p:oleObj>
              </mc:Choice>
              <mc:Fallback>
                <p:oleObj name="CS ChemDraw Drawing" r:id="rId21" imgW="578761" imgH="834788" progId="ChemDraw.Document.6.0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4BC099AE-4115-4950-9658-2DC8638B5D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460202" y="3495573"/>
                        <a:ext cx="579437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59468AFA-E1AD-4ACC-907F-38FB854D35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62364" y="2783246"/>
          <a:ext cx="57943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3" imgW="578761" imgH="834788" progId="ChemDraw.Document.6.0">
                  <p:embed/>
                </p:oleObj>
              </mc:Choice>
              <mc:Fallback>
                <p:oleObj name="CS ChemDraw Drawing" r:id="rId23" imgW="578761" imgH="834788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59468AFA-E1AD-4ACC-907F-38FB854D35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462364" y="2783246"/>
                        <a:ext cx="579437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64D5A21-B666-4534-B439-71C91939CE75}"/>
              </a:ext>
            </a:extLst>
          </p:cNvPr>
          <p:cNvCxnSpPr>
            <a:cxnSpLocks/>
          </p:cNvCxnSpPr>
          <p:nvPr/>
        </p:nvCxnSpPr>
        <p:spPr>
          <a:xfrm flipV="1">
            <a:off x="7553094" y="2371227"/>
            <a:ext cx="476956" cy="1349683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A20C53-0705-41F9-9763-4969BC4DCD3E}"/>
              </a:ext>
            </a:extLst>
          </p:cNvPr>
          <p:cNvCxnSpPr>
            <a:cxnSpLocks/>
          </p:cNvCxnSpPr>
          <p:nvPr/>
        </p:nvCxnSpPr>
        <p:spPr>
          <a:xfrm>
            <a:off x="6889989" y="3394118"/>
            <a:ext cx="489179" cy="357982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DB6E45-C5F6-4C42-8D0D-FFB58EA1E0B5}"/>
              </a:ext>
            </a:extLst>
          </p:cNvPr>
          <p:cNvCxnSpPr>
            <a:cxnSpLocks/>
          </p:cNvCxnSpPr>
          <p:nvPr/>
        </p:nvCxnSpPr>
        <p:spPr>
          <a:xfrm flipV="1">
            <a:off x="6889989" y="3002820"/>
            <a:ext cx="1100604" cy="391299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CB86DD65-297D-42D4-B863-F1A3941A57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0886" y="1468144"/>
          <a:ext cx="623887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5" imgW="624302" imgH="868122" progId="ChemDraw.Document.6.0">
                  <p:embed/>
                </p:oleObj>
              </mc:Choice>
              <mc:Fallback>
                <p:oleObj name="CS ChemDraw Drawing" r:id="rId25" imgW="624302" imgH="868122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CB86DD65-297D-42D4-B863-F1A3941A57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770886" y="1468144"/>
                        <a:ext cx="623887" cy="86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>
            <a:extLst>
              <a:ext uri="{FF2B5EF4-FFF2-40B4-BE49-F238E27FC236}">
                <a16:creationId xmlns:a16="http://schemas.microsoft.com/office/drawing/2014/main" id="{7ABB20B2-D8C8-45BD-AF19-9D713700AE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26254" y="3780424"/>
          <a:ext cx="64135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7" imgW="641156" imgH="834788" progId="ChemDraw.Document.6.0">
                  <p:embed/>
                </p:oleObj>
              </mc:Choice>
              <mc:Fallback>
                <p:oleObj name="CS ChemDraw Drawing" r:id="rId27" imgW="641156" imgH="834788" progId="ChemDraw.Document.6.0">
                  <p:embed/>
                  <p:pic>
                    <p:nvPicPr>
                      <p:cNvPr id="65" name="Object 64">
                        <a:extLst>
                          <a:ext uri="{FF2B5EF4-FFF2-40B4-BE49-F238E27FC236}">
                            <a16:creationId xmlns:a16="http://schemas.microsoft.com/office/drawing/2014/main" id="{7ABB20B2-D8C8-45BD-AF19-9D713700AE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126254" y="3780424"/>
                        <a:ext cx="641350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7CB6629-AC0B-4858-BA6C-F2DEE1DA038D}"/>
              </a:ext>
            </a:extLst>
          </p:cNvPr>
          <p:cNvCxnSpPr>
            <a:cxnSpLocks/>
            <a:stCxn id="68" idx="2"/>
          </p:cNvCxnSpPr>
          <p:nvPr/>
        </p:nvCxnSpPr>
        <p:spPr>
          <a:xfrm flipH="1">
            <a:off x="6460202" y="1499551"/>
            <a:ext cx="419272" cy="0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A37E1F5-B1BA-422D-9505-40E7767C2658}"/>
              </a:ext>
            </a:extLst>
          </p:cNvPr>
          <p:cNvSpPr txBox="1"/>
          <p:nvPr/>
        </p:nvSpPr>
        <p:spPr>
          <a:xfrm>
            <a:off x="6518491" y="945553"/>
            <a:ext cx="721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toward </a:t>
            </a:r>
          </a:p>
          <a:p>
            <a:r>
              <a:rPr lang="en-US" dirty="0"/>
              <a:t>1-hexene product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D829516-7C45-44F3-AB9D-A6A9CF4CD55B}"/>
              </a:ext>
            </a:extLst>
          </p:cNvPr>
          <p:cNvCxnSpPr>
            <a:cxnSpLocks/>
            <a:stCxn id="73" idx="0"/>
          </p:cNvCxnSpPr>
          <p:nvPr/>
        </p:nvCxnSpPr>
        <p:spPr>
          <a:xfrm flipV="1">
            <a:off x="8443812" y="3618271"/>
            <a:ext cx="65188" cy="271130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8D97C10-FD07-4D46-9D7E-9549EDB5B810}"/>
              </a:ext>
            </a:extLst>
          </p:cNvPr>
          <p:cNvSpPr txBox="1"/>
          <p:nvPr/>
        </p:nvSpPr>
        <p:spPr>
          <a:xfrm>
            <a:off x="8082829" y="3889401"/>
            <a:ext cx="721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toward </a:t>
            </a:r>
          </a:p>
          <a:p>
            <a:r>
              <a:rPr lang="en-US" dirty="0"/>
              <a:t>1-octene product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0D8D71C-9B3A-4170-A8B6-62C5618C3748}"/>
              </a:ext>
            </a:extLst>
          </p:cNvPr>
          <p:cNvCxnSpPr>
            <a:cxnSpLocks/>
            <a:stCxn id="80" idx="2"/>
          </p:cNvCxnSpPr>
          <p:nvPr/>
        </p:nvCxnSpPr>
        <p:spPr>
          <a:xfrm flipH="1">
            <a:off x="8443812" y="1681549"/>
            <a:ext cx="283479" cy="96451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2071CD8-EC7C-4AC5-8C12-7682C91111F9}"/>
              </a:ext>
            </a:extLst>
          </p:cNvPr>
          <p:cNvSpPr txBox="1"/>
          <p:nvPr/>
        </p:nvSpPr>
        <p:spPr>
          <a:xfrm>
            <a:off x="8366308" y="1127551"/>
            <a:ext cx="721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toward </a:t>
            </a:r>
          </a:p>
          <a:p>
            <a:r>
              <a:rPr lang="en-US" dirty="0"/>
              <a:t>C</a:t>
            </a:r>
            <a:r>
              <a:rPr lang="en-US" baseline="-25000" dirty="0"/>
              <a:t>10+</a:t>
            </a:r>
            <a:r>
              <a:rPr lang="en-US" dirty="0"/>
              <a:t> products</a:t>
            </a:r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B454A344-B7AC-4DF5-896E-3A26FCF46F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2288" y="214313"/>
          <a:ext cx="16367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9" imgW="1636238" imgH="469188" progId="ChemDraw.Document.6.0">
                  <p:embed/>
                </p:oleObj>
              </mc:Choice>
              <mc:Fallback>
                <p:oleObj name="CS ChemDraw Drawing" r:id="rId29" imgW="1636238" imgH="469188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B454A344-B7AC-4DF5-896E-3A26FCF46F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872288" y="214313"/>
                        <a:ext cx="1636712" cy="4699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A2C3FCAB-1BF2-4E4A-A847-CBCE9994091E}"/>
              </a:ext>
            </a:extLst>
          </p:cNvPr>
          <p:cNvSpPr txBox="1"/>
          <p:nvPr/>
        </p:nvSpPr>
        <p:spPr>
          <a:xfrm>
            <a:off x="1305002" y="3565929"/>
            <a:ext cx="1659729" cy="246221"/>
          </a:xfrm>
          <a:prstGeom prst="rect">
            <a:avLst/>
          </a:prstGeom>
          <a:solidFill>
            <a:srgbClr val="000099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turnover-limiting barriers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D6F583C-25FD-4C79-B880-56829A5CC180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2134867" y="1268399"/>
            <a:ext cx="174693" cy="2297530"/>
          </a:xfrm>
          <a:prstGeom prst="straightConnector1">
            <a:avLst/>
          </a:prstGeom>
          <a:ln w="12700" cmpd="sng">
            <a:solidFill>
              <a:srgbClr val="3333A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BDD300-4319-40A9-8228-E19B28E48556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2134867" y="1306357"/>
            <a:ext cx="2077329" cy="2259572"/>
          </a:xfrm>
          <a:prstGeom prst="straightConnector1">
            <a:avLst/>
          </a:prstGeom>
          <a:ln w="12700" cmpd="sng">
            <a:solidFill>
              <a:srgbClr val="3333A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413CA1E-4148-4897-B143-04E4C8632E78}"/>
              </a:ext>
            </a:extLst>
          </p:cNvPr>
          <p:cNvSpPr txBox="1"/>
          <p:nvPr/>
        </p:nvSpPr>
        <p:spPr>
          <a:xfrm>
            <a:off x="3595338" y="3738949"/>
            <a:ext cx="2678920" cy="707886"/>
          </a:xfrm>
          <a:prstGeom prst="rect">
            <a:avLst/>
          </a:prstGeom>
          <a:solidFill>
            <a:srgbClr val="008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product-determining barriers</a:t>
            </a:r>
          </a:p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l-GR" dirty="0">
                <a:solidFill>
                  <a:schemeClr val="bg1"/>
                </a:solidFill>
              </a:rPr>
              <a:t>ΔΔ</a:t>
            </a:r>
            <a:r>
              <a:rPr lang="en-US" dirty="0">
                <a:solidFill>
                  <a:schemeClr val="bg1"/>
                </a:solidFill>
              </a:rPr>
              <a:t>G(1-hexene/1-octene) = 3.1 – 0.6 = 2.5</a:t>
            </a:r>
          </a:p>
          <a:p>
            <a:r>
              <a:rPr lang="el-GR" dirty="0">
                <a:solidFill>
                  <a:schemeClr val="bg1"/>
                </a:solidFill>
              </a:rPr>
              <a:t>ΔΔ</a:t>
            </a:r>
            <a:r>
              <a:rPr lang="en-US" dirty="0">
                <a:solidFill>
                  <a:schemeClr val="bg1"/>
                </a:solidFill>
              </a:rPr>
              <a:t>G(1-octene/C</a:t>
            </a:r>
            <a:r>
              <a:rPr lang="en-US" baseline="-25000" dirty="0">
                <a:solidFill>
                  <a:schemeClr val="bg1"/>
                </a:solidFill>
              </a:rPr>
              <a:t>10+</a:t>
            </a:r>
            <a:r>
              <a:rPr lang="en-US" dirty="0">
                <a:solidFill>
                  <a:schemeClr val="bg1"/>
                </a:solidFill>
              </a:rPr>
              <a:t>) = -5.1 – 2.3 = -7.4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403462A-A03A-4302-BDC3-1EF192A02D76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4934798" y="2419351"/>
            <a:ext cx="1235103" cy="1319598"/>
          </a:xfrm>
          <a:prstGeom prst="straightConnector1">
            <a:avLst/>
          </a:prstGeom>
          <a:ln w="12700" cmpd="sng">
            <a:solidFill>
              <a:srgbClr val="339933"/>
            </a:solidFill>
            <a:tailEnd type="diamon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BB259E5-6F4D-40A8-A376-F113CE1F5EA1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4934798" y="2667879"/>
            <a:ext cx="3172299" cy="1071070"/>
          </a:xfrm>
          <a:prstGeom prst="straightConnector1">
            <a:avLst/>
          </a:prstGeom>
          <a:ln w="12700" cmpd="sng">
            <a:solidFill>
              <a:srgbClr val="339933"/>
            </a:solidFill>
            <a:tailEnd type="diamon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AA9552B-E3AE-417E-B9B4-943ACD80D009}"/>
              </a:ext>
            </a:extLst>
          </p:cNvPr>
          <p:cNvCxnSpPr>
            <a:cxnSpLocks/>
          </p:cNvCxnSpPr>
          <p:nvPr/>
        </p:nvCxnSpPr>
        <p:spPr>
          <a:xfrm>
            <a:off x="6169901" y="2336507"/>
            <a:ext cx="0" cy="189999"/>
          </a:xfrm>
          <a:prstGeom prst="line">
            <a:avLst/>
          </a:prstGeom>
          <a:ln w="12700" cmpd="sng">
            <a:solidFill>
              <a:srgbClr val="3399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F614F2E-3A00-4EC9-B00B-8A03C620DA17}"/>
              </a:ext>
            </a:extLst>
          </p:cNvPr>
          <p:cNvCxnSpPr>
            <a:cxnSpLocks/>
          </p:cNvCxnSpPr>
          <p:nvPr/>
        </p:nvCxnSpPr>
        <p:spPr>
          <a:xfrm>
            <a:off x="8107097" y="2371227"/>
            <a:ext cx="0" cy="596503"/>
          </a:xfrm>
          <a:prstGeom prst="line">
            <a:avLst/>
          </a:prstGeom>
          <a:ln w="12700" cmpd="sng">
            <a:solidFill>
              <a:srgbClr val="3399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DE882E4E-EAFB-40BB-ACC4-FF84D2014C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35738" y="1862138"/>
          <a:ext cx="61277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1" imgW="613544" imgH="715789" progId="ChemDraw.Document.6.0">
                  <p:embed/>
                </p:oleObj>
              </mc:Choice>
              <mc:Fallback>
                <p:oleObj name="CS ChemDraw Drawing" r:id="rId31" imgW="613544" imgH="715789" progId="ChemDraw.Document.6.0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DE882E4E-EAFB-40BB-ACC4-FF84D2014C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535738" y="1862138"/>
                        <a:ext cx="612775" cy="715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707078C-35CC-4276-8E5E-FB1F035DDE66}"/>
              </a:ext>
            </a:extLst>
          </p:cNvPr>
          <p:cNvCxnSpPr>
            <a:cxnSpLocks/>
          </p:cNvCxnSpPr>
          <p:nvPr/>
        </p:nvCxnSpPr>
        <p:spPr>
          <a:xfrm flipH="1">
            <a:off x="6813550" y="1499551"/>
            <a:ext cx="65924" cy="362587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0EC93EA-6F94-4E0C-91E4-73141A84FA21}"/>
              </a:ext>
            </a:extLst>
          </p:cNvPr>
          <p:cNvCxnSpPr>
            <a:cxnSpLocks/>
          </p:cNvCxnSpPr>
          <p:nvPr/>
        </p:nvCxnSpPr>
        <p:spPr>
          <a:xfrm flipH="1">
            <a:off x="5596984" y="2336507"/>
            <a:ext cx="484729" cy="574969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0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E3C4F9-697B-4ACD-9087-6D7E4F69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additives on turnover-limiting step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DD20E6-94DD-4DC8-AFE8-0A955D7F75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" y="1206500"/>
          <a:ext cx="8915400" cy="219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6897445" imgH="1697534" progId="ChemDraw.Document.6.0">
                  <p:embed/>
                </p:oleObj>
              </mc:Choice>
              <mc:Fallback>
                <p:oleObj name="CS ChemDraw Drawing" r:id="rId2" imgW="6897445" imgH="1697534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7DD20E6-94DD-4DC8-AFE8-0A955D7F75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50" y="1206500"/>
                        <a:ext cx="8915400" cy="219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169F7FE-51EF-44B3-A05F-30310975EF61}"/>
              </a:ext>
            </a:extLst>
          </p:cNvPr>
          <p:cNvSpPr txBox="1"/>
          <p:nvPr/>
        </p:nvSpPr>
        <p:spPr>
          <a:xfrm>
            <a:off x="2369962" y="603762"/>
            <a:ext cx="5184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third ethylene ligand does NOT assist the rate determining 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43B655-03E5-4121-9AEC-B244BD363F3E}"/>
              </a:ext>
            </a:extLst>
          </p:cNvPr>
          <p:cNvCxnSpPr>
            <a:cxnSpLocks/>
          </p:cNvCxnSpPr>
          <p:nvPr/>
        </p:nvCxnSpPr>
        <p:spPr>
          <a:xfrm flipH="1">
            <a:off x="5071874" y="922306"/>
            <a:ext cx="1" cy="457299"/>
          </a:xfrm>
          <a:prstGeom prst="straightConnector1">
            <a:avLst/>
          </a:prstGeom>
          <a:ln w="12700" cmpd="sng"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AFCDAE-9911-41C9-BCF0-7E5C99383E59}"/>
              </a:ext>
            </a:extLst>
          </p:cNvPr>
          <p:cNvSpPr txBox="1"/>
          <p:nvPr/>
        </p:nvSpPr>
        <p:spPr>
          <a:xfrm>
            <a:off x="3131693" y="3507462"/>
            <a:ext cx="61177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halobenzene solvents do not assist in rate-determining barrier </a:t>
            </a:r>
          </a:p>
          <a:p>
            <a:r>
              <a:rPr lang="en-US" sz="1400" dirty="0">
                <a:solidFill>
                  <a:schemeClr val="accent2"/>
                </a:solidFill>
              </a:rPr>
              <a:t>(unless a different TS geometry can be found)</a:t>
            </a:r>
          </a:p>
          <a:p>
            <a:endParaRPr lang="en-US" sz="1400" dirty="0">
              <a:solidFill>
                <a:schemeClr val="accent2"/>
              </a:solidFill>
            </a:endParaRPr>
          </a:p>
          <a:p>
            <a:r>
              <a:rPr lang="en-US" sz="1400" dirty="0">
                <a:solidFill>
                  <a:schemeClr val="accent2"/>
                </a:solidFill>
              </a:rPr>
              <a:t>Greater catalyst activity in </a:t>
            </a:r>
            <a:r>
              <a:rPr lang="en-US" sz="1400" dirty="0" err="1">
                <a:solidFill>
                  <a:schemeClr val="accent2"/>
                </a:solidFill>
              </a:rPr>
              <a:t>PhX</a:t>
            </a:r>
            <a:r>
              <a:rPr lang="en-US" sz="1400" dirty="0">
                <a:solidFill>
                  <a:schemeClr val="accent2"/>
                </a:solidFill>
              </a:rPr>
              <a:t> solvent may be due to greater proportion of solubilized cationic catalyst, or some action on the MMAO co-catalyst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6ECA9C-2A12-4718-978F-5F847BCE839A}"/>
              </a:ext>
            </a:extLst>
          </p:cNvPr>
          <p:cNvCxnSpPr>
            <a:cxnSpLocks/>
          </p:cNvCxnSpPr>
          <p:nvPr/>
        </p:nvCxnSpPr>
        <p:spPr>
          <a:xfrm flipV="1">
            <a:off x="6748704" y="3346361"/>
            <a:ext cx="0" cy="230286"/>
          </a:xfrm>
          <a:prstGeom prst="straightConnector1">
            <a:avLst/>
          </a:prstGeom>
          <a:ln w="12700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FAFC94-0D1C-4484-8871-ACF2F7A4FD81}"/>
              </a:ext>
            </a:extLst>
          </p:cNvPr>
          <p:cNvCxnSpPr>
            <a:cxnSpLocks/>
          </p:cNvCxnSpPr>
          <p:nvPr/>
        </p:nvCxnSpPr>
        <p:spPr>
          <a:xfrm flipV="1">
            <a:off x="8234962" y="3351370"/>
            <a:ext cx="0" cy="233815"/>
          </a:xfrm>
          <a:prstGeom prst="straightConnector1">
            <a:avLst/>
          </a:prstGeom>
          <a:ln w="12700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09F7B11-5C57-41FD-B82B-ACA70ABC5070}"/>
              </a:ext>
            </a:extLst>
          </p:cNvPr>
          <p:cNvSpPr txBox="1"/>
          <p:nvPr/>
        </p:nvSpPr>
        <p:spPr>
          <a:xfrm>
            <a:off x="608351" y="4814385"/>
            <a:ext cx="686918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Computational details: </a:t>
            </a:r>
            <a:r>
              <a:rPr lang="en-US" dirty="0" err="1"/>
              <a:t>NWChem</a:t>
            </a:r>
            <a:r>
              <a:rPr lang="en-US" dirty="0"/>
              <a:t> 6.8, M06-D3/def2-TZVP//B3LYP-D3/def2-SVP + solvation energy (M06-D3/def2-SVP)</a:t>
            </a:r>
          </a:p>
        </p:txBody>
      </p:sp>
    </p:spTree>
    <p:extLst>
      <p:ext uri="{BB962C8B-B14F-4D97-AF65-F5344CB8AC3E}">
        <p14:creationId xmlns:p14="http://schemas.microsoft.com/office/powerpoint/2010/main" val="3884193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017C79-5E50-476A-9A81-BA09BF13378C}"/>
              </a:ext>
            </a:extLst>
          </p:cNvPr>
          <p:cNvSpPr/>
          <p:nvPr/>
        </p:nvSpPr>
        <p:spPr>
          <a:xfrm>
            <a:off x="361508" y="947088"/>
            <a:ext cx="2668374" cy="300488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w/o explicit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PhX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1FFB4E-22CF-4A64-A666-EDCCDE9C3905}"/>
              </a:ext>
            </a:extLst>
          </p:cNvPr>
          <p:cNvSpPr/>
          <p:nvPr/>
        </p:nvSpPr>
        <p:spPr>
          <a:xfrm>
            <a:off x="3080272" y="947088"/>
            <a:ext cx="1568450" cy="300488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explicit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PhCl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solvent:</a:t>
            </a:r>
          </a:p>
          <a:p>
            <a:pPr algn="ctr"/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701CF6-7F86-4816-9BBE-4AC8B785B5F0}"/>
              </a:ext>
            </a:extLst>
          </p:cNvPr>
          <p:cNvSpPr/>
          <p:nvPr/>
        </p:nvSpPr>
        <p:spPr>
          <a:xfrm>
            <a:off x="4699113" y="947088"/>
            <a:ext cx="1568450" cy="30048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explicit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PhF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solvent: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F79D98-2981-44AB-8C8F-AF5865DC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</a:t>
            </a:r>
            <a:r>
              <a:rPr lang="en-US" dirty="0" err="1"/>
              <a:t>PhX</a:t>
            </a:r>
            <a:r>
              <a:rPr lang="en-US" dirty="0"/>
              <a:t> on 1-C6/1-C8 selectivity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DB0E04E-AC7A-4365-A7A7-626DA7E76A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813" y="1397000"/>
          <a:ext cx="5583237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583577" imgH="2352748" progId="ChemDraw.Document.6.0">
                  <p:embed/>
                </p:oleObj>
              </mc:Choice>
              <mc:Fallback>
                <p:oleObj name="CS ChemDraw Drawing" r:id="rId2" imgW="5583577" imgH="2352748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DB0E04E-AC7A-4365-A7A7-626DA7E76A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4813" y="1397000"/>
                        <a:ext cx="5583237" cy="2352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AABEB58-1943-4697-A143-F6101F338E6F}"/>
              </a:ext>
            </a:extLst>
          </p:cNvPr>
          <p:cNvSpPr txBox="1"/>
          <p:nvPr/>
        </p:nvSpPr>
        <p:spPr>
          <a:xfrm>
            <a:off x="608351" y="4814385"/>
            <a:ext cx="686918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Computational details: </a:t>
            </a:r>
            <a:r>
              <a:rPr lang="en-US" dirty="0" err="1"/>
              <a:t>NWChem</a:t>
            </a:r>
            <a:r>
              <a:rPr lang="en-US" dirty="0"/>
              <a:t> 6.8, M06-D3/def2-TZVP//B3LYP-D3/def2-SVP + solvation energy (M06-D3/def2-SVP)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B87F1-7B5E-4369-8F31-F6B3376EE1C8}"/>
              </a:ext>
            </a:extLst>
          </p:cNvPr>
          <p:cNvSpPr txBox="1"/>
          <p:nvPr/>
        </p:nvSpPr>
        <p:spPr>
          <a:xfrm>
            <a:off x="666307" y="3993890"/>
            <a:ext cx="5762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l-GR" b="1" dirty="0"/>
              <a:t>ΔΔ</a:t>
            </a:r>
            <a:r>
              <a:rPr lang="en-US" b="1" dirty="0"/>
              <a:t>G:	1.4	                                    0.2	                            1.4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A4AFB5-AC7F-4CC7-AE46-AAD82B921FDD}"/>
              </a:ext>
            </a:extLst>
          </p:cNvPr>
          <p:cNvSpPr txBox="1"/>
          <p:nvPr/>
        </p:nvSpPr>
        <p:spPr>
          <a:xfrm>
            <a:off x="86041" y="711221"/>
            <a:ext cx="3305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Δ</a:t>
            </a:r>
            <a:r>
              <a:rPr lang="en-US" dirty="0"/>
              <a:t>G in kcal/mol, including continuum solvent corrections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CCCFC3-DA84-448B-9C6D-17D4C90D436F}"/>
              </a:ext>
            </a:extLst>
          </p:cNvPr>
          <p:cNvSpPr txBox="1"/>
          <p:nvPr/>
        </p:nvSpPr>
        <p:spPr>
          <a:xfrm>
            <a:off x="6317954" y="1710864"/>
            <a:ext cx="27498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DFT model correctly predicts loss of 1-octene/1-hexene selectivity with </a:t>
            </a:r>
            <a:r>
              <a:rPr lang="en-US" dirty="0" err="1"/>
              <a:t>PhCl</a:t>
            </a:r>
            <a:r>
              <a:rPr lang="en-US" dirty="0"/>
              <a:t> solvent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DFT model correctly predicts retention of 1-octene/1-hexene selectivity with </a:t>
            </a:r>
            <a:r>
              <a:rPr lang="en-US" dirty="0" err="1"/>
              <a:t>PhF</a:t>
            </a:r>
            <a:r>
              <a:rPr lang="en-US" dirty="0"/>
              <a:t> solvent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DFT supports that haloarene solvents can act as chain-terminating agents, which lead to the lower observed polyethylene </a:t>
            </a:r>
            <a:r>
              <a:rPr lang="en-US" dirty="0" err="1"/>
              <a:t>wt</a:t>
            </a:r>
            <a:r>
              <a:rPr lang="en-US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38312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60C87CFA-11D1-443B-A317-C23B72507E98}"/>
              </a:ext>
            </a:extLst>
          </p:cNvPr>
          <p:cNvGraphicFramePr>
            <a:graphicFrameLocks/>
          </p:cNvGraphicFramePr>
          <p:nvPr/>
        </p:nvGraphicFramePr>
        <p:xfrm>
          <a:off x="274155" y="812987"/>
          <a:ext cx="8595689" cy="3517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676F119-8E53-44B5-A52A-0546F53E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pathways with </a:t>
            </a:r>
            <a:r>
              <a:rPr lang="en-US" dirty="0" err="1"/>
              <a:t>PhX</a:t>
            </a:r>
            <a:r>
              <a:rPr lang="en-US" dirty="0"/>
              <a:t> solvents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50CDE-B2E4-4F4B-BF95-8BCE1DF9096E}"/>
              </a:ext>
            </a:extLst>
          </p:cNvPr>
          <p:cNvSpPr txBox="1"/>
          <p:nvPr/>
        </p:nvSpPr>
        <p:spPr>
          <a:xfrm>
            <a:off x="608351" y="4814385"/>
            <a:ext cx="686918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Computational details: </a:t>
            </a:r>
            <a:r>
              <a:rPr lang="en-US" dirty="0" err="1"/>
              <a:t>NWChem</a:t>
            </a:r>
            <a:r>
              <a:rPr lang="en-US" dirty="0"/>
              <a:t> 6.8, M06-D3/def2-TZVP//B3LYP-D3/def2-SVP + solvation energy (M06-D3/def2-SVP)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84CF033-3D42-4665-8F4B-75D83B188F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9934" y="2861903"/>
          <a:ext cx="48736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487321" imgH="552702" progId="ChemDraw.Document.6.0">
                  <p:embed/>
                </p:oleObj>
              </mc:Choice>
              <mc:Fallback>
                <p:oleObj name="CS ChemDraw Drawing" r:id="rId3" imgW="487321" imgH="552702" progId="ChemDraw.Document.6.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84CF033-3D42-4665-8F4B-75D83B188F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9934" y="2861903"/>
                        <a:ext cx="487363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A2E4F48-4D56-499A-90D7-C73461631E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2600" y="627420"/>
          <a:ext cx="50006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499513" imgH="597148" progId="ChemDraw.Document.6.0">
                  <p:embed/>
                </p:oleObj>
              </mc:Choice>
              <mc:Fallback>
                <p:oleObj name="CS ChemDraw Drawing" r:id="rId5" imgW="499513" imgH="597148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A2E4F48-4D56-499A-90D7-C73461631E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02600" y="627420"/>
                        <a:ext cx="500062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F9887A-136E-4EF7-833B-01DA7E84821E}"/>
              </a:ext>
            </a:extLst>
          </p:cNvPr>
          <p:cNvCxnSpPr>
            <a:cxnSpLocks/>
          </p:cNvCxnSpPr>
          <p:nvPr/>
        </p:nvCxnSpPr>
        <p:spPr>
          <a:xfrm flipV="1">
            <a:off x="1768072" y="1531354"/>
            <a:ext cx="478045" cy="121960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801AD5-7BA2-4856-B398-ED4DA06B261A}"/>
              </a:ext>
            </a:extLst>
          </p:cNvPr>
          <p:cNvCxnSpPr>
            <a:cxnSpLocks/>
          </p:cNvCxnSpPr>
          <p:nvPr/>
        </p:nvCxnSpPr>
        <p:spPr>
          <a:xfrm flipH="1" flipV="1">
            <a:off x="2449419" y="1537705"/>
            <a:ext cx="428801" cy="4312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BBE9A6-3851-4F32-93F9-0C470F1A5DD3}"/>
              </a:ext>
            </a:extLst>
          </p:cNvPr>
          <p:cNvCxnSpPr>
            <a:cxnSpLocks/>
          </p:cNvCxnSpPr>
          <p:nvPr/>
        </p:nvCxnSpPr>
        <p:spPr>
          <a:xfrm flipH="1" flipV="1">
            <a:off x="3056888" y="1572275"/>
            <a:ext cx="459403" cy="410137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D9DE66-D204-4315-BD50-79E7F3434E18}"/>
              </a:ext>
            </a:extLst>
          </p:cNvPr>
          <p:cNvCxnSpPr>
            <a:cxnSpLocks/>
          </p:cNvCxnSpPr>
          <p:nvPr/>
        </p:nvCxnSpPr>
        <p:spPr>
          <a:xfrm flipV="1">
            <a:off x="3715678" y="1587756"/>
            <a:ext cx="440796" cy="381116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DB42E3DC-2B0C-44C4-8F6F-8A51C7CDAF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91793" y="954915"/>
          <a:ext cx="3873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386917" imgH="597148" progId="ChemDraw.Document.6.0">
                  <p:embed/>
                </p:oleObj>
              </mc:Choice>
              <mc:Fallback>
                <p:oleObj name="CS ChemDraw Drawing" r:id="rId7" imgW="386917" imgH="597148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DB42E3DC-2B0C-44C4-8F6F-8A51C7CDAF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91793" y="954915"/>
                        <a:ext cx="38735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22BD608C-7BB6-49E3-8A90-0A54609FBC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231" y="2075875"/>
          <a:ext cx="490537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490549" imgH="597148" progId="ChemDraw.Document.6.0">
                  <p:embed/>
                </p:oleObj>
              </mc:Choice>
              <mc:Fallback>
                <p:oleObj name="CS ChemDraw Drawing" r:id="rId9" imgW="490549" imgH="597148" progId="ChemDraw.Document.6.0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22BD608C-7BB6-49E3-8A90-0A54609FBC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29231" y="2075875"/>
                        <a:ext cx="490537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56E654FC-30B5-4BB2-90CF-23C42459F6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17702" y="588239"/>
          <a:ext cx="598487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598484" imgH="630482" progId="ChemDraw.Document.6.0">
                  <p:embed/>
                </p:oleObj>
              </mc:Choice>
              <mc:Fallback>
                <p:oleObj name="CS ChemDraw Drawing" r:id="rId11" imgW="598484" imgH="630482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56E654FC-30B5-4BB2-90CF-23C42459F6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17702" y="588239"/>
                        <a:ext cx="598487" cy="630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1C62AE-F467-44E5-96B1-7B7E1CFA356A}"/>
              </a:ext>
            </a:extLst>
          </p:cNvPr>
          <p:cNvCxnSpPr>
            <a:cxnSpLocks/>
          </p:cNvCxnSpPr>
          <p:nvPr/>
        </p:nvCxnSpPr>
        <p:spPr>
          <a:xfrm>
            <a:off x="4351679" y="1587755"/>
            <a:ext cx="442208" cy="1182117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7F0BE24-05E3-4DD8-B5ED-8E4ACDD6EFCA}"/>
              </a:ext>
            </a:extLst>
          </p:cNvPr>
          <p:cNvCxnSpPr>
            <a:cxnSpLocks/>
          </p:cNvCxnSpPr>
          <p:nvPr/>
        </p:nvCxnSpPr>
        <p:spPr>
          <a:xfrm flipH="1" flipV="1">
            <a:off x="4972812" y="2770686"/>
            <a:ext cx="472767" cy="28485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808B1C-4542-4DC9-8F0F-EC6020E1548A}"/>
              </a:ext>
            </a:extLst>
          </p:cNvPr>
          <p:cNvCxnSpPr>
            <a:cxnSpLocks/>
          </p:cNvCxnSpPr>
          <p:nvPr/>
        </p:nvCxnSpPr>
        <p:spPr>
          <a:xfrm flipH="1">
            <a:off x="5629276" y="2707481"/>
            <a:ext cx="464520" cy="348055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EFF2A683-B8D0-48A3-8192-73D4EAFB0C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4636" y="2882673"/>
          <a:ext cx="461963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461503" imgH="715789" progId="ChemDraw.Document.6.0">
                  <p:embed/>
                </p:oleObj>
              </mc:Choice>
              <mc:Fallback>
                <p:oleObj name="CS ChemDraw Drawing" r:id="rId13" imgW="461503" imgH="71578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EFF2A683-B8D0-48A3-8192-73D4EAFB0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34636" y="2882673"/>
                        <a:ext cx="461963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DC16A046-FC87-41F2-B377-EC6F0CC308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70738" y="681038"/>
          <a:ext cx="560387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560473" imgH="715789" progId="ChemDraw.Document.6.0">
                  <p:embed/>
                </p:oleObj>
              </mc:Choice>
              <mc:Fallback>
                <p:oleObj name="CS ChemDraw Drawing" r:id="rId15" imgW="560473" imgH="715789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DC16A046-FC87-41F2-B377-EC6F0CC30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170738" y="681038"/>
                        <a:ext cx="560387" cy="715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02C28917-036F-4712-BC9B-BDAFE86D38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70738" y="1966830"/>
          <a:ext cx="6826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7" imgW="682393" imgH="761310" progId="ChemDraw.Document.6.0">
                  <p:embed/>
                </p:oleObj>
              </mc:Choice>
              <mc:Fallback>
                <p:oleObj name="CS ChemDraw Drawing" r:id="rId17" imgW="682393" imgH="761310" progId="ChemDraw.Document.6.0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02C28917-036F-4712-BC9B-BDAFE86D38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170738" y="1966830"/>
                        <a:ext cx="68262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BB8B7A6F-AE6F-44CA-9DB3-BD3A83508E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5430" y="3160391"/>
          <a:ext cx="563563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9" imgW="563342" imgH="715789" progId="ChemDraw.Document.6.0">
                  <p:embed/>
                </p:oleObj>
              </mc:Choice>
              <mc:Fallback>
                <p:oleObj name="CS ChemDraw Drawing" r:id="rId19" imgW="563342" imgH="715789" progId="ChemDraw.Document.6.0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BB8B7A6F-AE6F-44CA-9DB3-BD3A83508E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295430" y="3160391"/>
                        <a:ext cx="563563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79FBBEF-A1E9-4B40-86F3-282B0D1A7845}"/>
              </a:ext>
            </a:extLst>
          </p:cNvPr>
          <p:cNvCxnSpPr>
            <a:cxnSpLocks/>
          </p:cNvCxnSpPr>
          <p:nvPr/>
        </p:nvCxnSpPr>
        <p:spPr>
          <a:xfrm>
            <a:off x="6281738" y="2707481"/>
            <a:ext cx="452969" cy="76906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4BC099AE-4115-4950-9658-2DC8638B5D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98495" y="3566393"/>
          <a:ext cx="57943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1" imgW="578761" imgH="834788" progId="ChemDraw.Document.6.0">
                  <p:embed/>
                </p:oleObj>
              </mc:Choice>
              <mc:Fallback>
                <p:oleObj name="CS ChemDraw Drawing" r:id="rId21" imgW="578761" imgH="834788" progId="ChemDraw.Document.6.0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4BC099AE-4115-4950-9658-2DC8638B5D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498495" y="3566393"/>
                        <a:ext cx="579437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59468AFA-E1AD-4ACC-907F-38FB854D35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81957" y="2783246"/>
          <a:ext cx="57943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3" imgW="578761" imgH="834788" progId="ChemDraw.Document.6.0">
                  <p:embed/>
                </p:oleObj>
              </mc:Choice>
              <mc:Fallback>
                <p:oleObj name="CS ChemDraw Drawing" r:id="rId23" imgW="578761" imgH="834788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59468AFA-E1AD-4ACC-907F-38FB854D35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481957" y="2783246"/>
                        <a:ext cx="579437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64D5A21-B666-4534-B439-71C91939CE75}"/>
              </a:ext>
            </a:extLst>
          </p:cNvPr>
          <p:cNvCxnSpPr>
            <a:cxnSpLocks/>
          </p:cNvCxnSpPr>
          <p:nvPr/>
        </p:nvCxnSpPr>
        <p:spPr>
          <a:xfrm flipV="1">
            <a:off x="6912149" y="3120656"/>
            <a:ext cx="1107403" cy="358433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A20C53-0705-41F9-9763-4969BC4DCD3E}"/>
              </a:ext>
            </a:extLst>
          </p:cNvPr>
          <p:cNvCxnSpPr>
            <a:cxnSpLocks/>
          </p:cNvCxnSpPr>
          <p:nvPr/>
        </p:nvCxnSpPr>
        <p:spPr>
          <a:xfrm>
            <a:off x="6946019" y="3485435"/>
            <a:ext cx="427601" cy="286465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DB6E45-C5F6-4C42-8D0D-FFB58EA1E0B5}"/>
              </a:ext>
            </a:extLst>
          </p:cNvPr>
          <p:cNvCxnSpPr>
            <a:cxnSpLocks/>
          </p:cNvCxnSpPr>
          <p:nvPr/>
        </p:nvCxnSpPr>
        <p:spPr>
          <a:xfrm flipV="1">
            <a:off x="7560307" y="2571750"/>
            <a:ext cx="459245" cy="1200152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CB86DD65-297D-42D4-B863-F1A3941A57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04645" y="1574476"/>
          <a:ext cx="623887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5" imgW="624302" imgH="868122" progId="ChemDraw.Document.6.0">
                  <p:embed/>
                </p:oleObj>
              </mc:Choice>
              <mc:Fallback>
                <p:oleObj name="CS ChemDraw Drawing" r:id="rId25" imgW="624302" imgH="868122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CB86DD65-297D-42D4-B863-F1A3941A57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804645" y="1574476"/>
                        <a:ext cx="623887" cy="86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>
            <a:extLst>
              <a:ext uri="{FF2B5EF4-FFF2-40B4-BE49-F238E27FC236}">
                <a16:creationId xmlns:a16="http://schemas.microsoft.com/office/drawing/2014/main" id="{7ABB20B2-D8C8-45BD-AF19-9D713700AE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91564" y="3811184"/>
          <a:ext cx="64135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7" imgW="641156" imgH="834788" progId="ChemDraw.Document.6.0">
                  <p:embed/>
                </p:oleObj>
              </mc:Choice>
              <mc:Fallback>
                <p:oleObj name="CS ChemDraw Drawing" r:id="rId27" imgW="641156" imgH="834788" progId="ChemDraw.Document.6.0">
                  <p:embed/>
                  <p:pic>
                    <p:nvPicPr>
                      <p:cNvPr id="65" name="Object 64">
                        <a:extLst>
                          <a:ext uri="{FF2B5EF4-FFF2-40B4-BE49-F238E27FC236}">
                            <a16:creationId xmlns:a16="http://schemas.microsoft.com/office/drawing/2014/main" id="{7ABB20B2-D8C8-45BD-AF19-9D713700AE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191564" y="3811184"/>
                        <a:ext cx="641350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7CB6629-AC0B-4858-BA6C-F2DEE1DA038D}"/>
              </a:ext>
            </a:extLst>
          </p:cNvPr>
          <p:cNvCxnSpPr>
            <a:cxnSpLocks/>
          </p:cNvCxnSpPr>
          <p:nvPr/>
        </p:nvCxnSpPr>
        <p:spPr>
          <a:xfrm flipH="1">
            <a:off x="6951522" y="1680668"/>
            <a:ext cx="445306" cy="576408"/>
          </a:xfrm>
          <a:prstGeom prst="straightConnector1">
            <a:avLst/>
          </a:prstGeom>
          <a:ln w="12700" cmpd="sng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A37E1F5-B1BA-422D-9505-40E7767C2658}"/>
              </a:ext>
            </a:extLst>
          </p:cNvPr>
          <p:cNvSpPr txBox="1"/>
          <p:nvPr/>
        </p:nvSpPr>
        <p:spPr>
          <a:xfrm>
            <a:off x="7089454" y="1336322"/>
            <a:ext cx="721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toward </a:t>
            </a:r>
          </a:p>
          <a:p>
            <a:r>
              <a:rPr lang="en-US" dirty="0">
                <a:solidFill>
                  <a:schemeClr val="tx2"/>
                </a:solidFill>
              </a:rPr>
              <a:t>1-hexene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D829516-7C45-44F3-AB9D-A6A9CF4CD55B}"/>
              </a:ext>
            </a:extLst>
          </p:cNvPr>
          <p:cNvCxnSpPr>
            <a:cxnSpLocks/>
          </p:cNvCxnSpPr>
          <p:nvPr/>
        </p:nvCxnSpPr>
        <p:spPr>
          <a:xfrm flipH="1" flipV="1">
            <a:off x="8344837" y="3240654"/>
            <a:ext cx="49762" cy="648747"/>
          </a:xfrm>
          <a:prstGeom prst="straightConnector1">
            <a:avLst/>
          </a:prstGeom>
          <a:ln w="12700" cmpd="sng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8D97C10-FD07-4D46-9D7E-9549EDB5B810}"/>
              </a:ext>
            </a:extLst>
          </p:cNvPr>
          <p:cNvSpPr txBox="1"/>
          <p:nvPr/>
        </p:nvSpPr>
        <p:spPr>
          <a:xfrm>
            <a:off x="8102422" y="3889401"/>
            <a:ext cx="721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toward </a:t>
            </a:r>
          </a:p>
          <a:p>
            <a:r>
              <a:rPr lang="en-US" dirty="0">
                <a:solidFill>
                  <a:schemeClr val="tx2"/>
                </a:solidFill>
              </a:rPr>
              <a:t>1-octene</a:t>
            </a:r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1902FF13-7D05-443B-87EB-C4D4A325CA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98232" y="112689"/>
          <a:ext cx="16367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9" imgW="1636238" imgH="469188" progId="ChemDraw.Document.6.0">
                  <p:embed/>
                </p:oleObj>
              </mc:Choice>
              <mc:Fallback>
                <p:oleObj name="CS ChemDraw Drawing" r:id="rId29" imgW="1636238" imgH="469188" progId="ChemDraw.Document.6.0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1902FF13-7D05-443B-87EB-C4D4A325CA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7298232" y="112689"/>
                        <a:ext cx="1636712" cy="4699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6A24EE9-ABCC-4FED-B556-3EC4441EF05D}"/>
              </a:ext>
            </a:extLst>
          </p:cNvPr>
          <p:cNvSpPr txBox="1"/>
          <p:nvPr/>
        </p:nvSpPr>
        <p:spPr>
          <a:xfrm>
            <a:off x="2682768" y="1671755"/>
            <a:ext cx="5180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u="sng" dirty="0">
                <a:solidFill>
                  <a:schemeClr val="tx1">
                    <a:lumMod val="50000"/>
                  </a:schemeClr>
                </a:solidFill>
              </a:rPr>
              <a:t>  L =  </a:t>
            </a:r>
          </a:p>
          <a:p>
            <a:pPr algn="l"/>
            <a:r>
              <a:rPr lang="en-US" sz="900" dirty="0">
                <a:solidFill>
                  <a:schemeClr val="accent1"/>
                </a:solidFill>
              </a:rPr>
              <a:t>(</a:t>
            </a:r>
            <a:r>
              <a:rPr lang="en-US" sz="900" dirty="0" err="1">
                <a:solidFill>
                  <a:schemeClr val="accent1"/>
                </a:solidFill>
              </a:rPr>
              <a:t>PhF</a:t>
            </a:r>
            <a:r>
              <a:rPr lang="en-US" sz="900" dirty="0">
                <a:solidFill>
                  <a:schemeClr val="accent1"/>
                </a:solidFill>
              </a:rPr>
              <a:t>)</a:t>
            </a:r>
          </a:p>
          <a:p>
            <a:pPr algn="l"/>
            <a:r>
              <a:rPr lang="en-US" sz="900" dirty="0">
                <a:solidFill>
                  <a:schemeClr val="accent1"/>
                </a:solidFill>
              </a:rPr>
              <a:t>(C</a:t>
            </a:r>
            <a:r>
              <a:rPr lang="en-US" sz="900" baseline="-25000" dirty="0">
                <a:solidFill>
                  <a:schemeClr val="accent1"/>
                </a:solidFill>
              </a:rPr>
              <a:t>2</a:t>
            </a:r>
            <a:r>
              <a:rPr lang="en-US" sz="900" dirty="0">
                <a:solidFill>
                  <a:schemeClr val="accent1"/>
                </a:solidFill>
              </a:rPr>
              <a:t>H</a:t>
            </a:r>
            <a:r>
              <a:rPr lang="en-US" sz="900" baseline="-25000" dirty="0">
                <a:solidFill>
                  <a:schemeClr val="accent1"/>
                </a:solidFill>
              </a:rPr>
              <a:t>4</a:t>
            </a:r>
            <a:r>
              <a:rPr lang="en-US" sz="900" dirty="0">
                <a:solidFill>
                  <a:schemeClr val="accent1"/>
                </a:solidFill>
              </a:rPr>
              <a:t>)</a:t>
            </a:r>
          </a:p>
          <a:p>
            <a:pPr algn="l"/>
            <a:r>
              <a:rPr lang="en-US" sz="900" dirty="0">
                <a:solidFill>
                  <a:schemeClr val="accent1"/>
                </a:solidFill>
              </a:rPr>
              <a:t>(</a:t>
            </a:r>
            <a:r>
              <a:rPr lang="en-US" sz="900" dirty="0" err="1">
                <a:solidFill>
                  <a:schemeClr val="accent1"/>
                </a:solidFill>
              </a:rPr>
              <a:t>PhCl</a:t>
            </a:r>
            <a:r>
              <a:rPr lang="en-US" sz="900" dirty="0">
                <a:solidFill>
                  <a:schemeClr val="accent1"/>
                </a:solidFill>
              </a:rPr>
              <a:t>)</a:t>
            </a:r>
          </a:p>
          <a:p>
            <a:pPr algn="l"/>
            <a:r>
              <a:rPr lang="en-US" sz="900" dirty="0">
                <a:solidFill>
                  <a:schemeClr val="accent1"/>
                </a:solidFill>
              </a:rPr>
              <a:t>(none)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F1802D-C728-4F1F-A04E-7FF8EFC1D749}"/>
              </a:ext>
            </a:extLst>
          </p:cNvPr>
          <p:cNvSpPr txBox="1"/>
          <p:nvPr/>
        </p:nvSpPr>
        <p:spPr>
          <a:xfrm>
            <a:off x="4770232" y="987742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u="sng" dirty="0">
                <a:solidFill>
                  <a:schemeClr val="tx1">
                    <a:lumMod val="50000"/>
                  </a:schemeClr>
                </a:solidFill>
              </a:rPr>
              <a:t>  L =  </a:t>
            </a:r>
          </a:p>
          <a:p>
            <a:pPr algn="l"/>
            <a:r>
              <a:rPr lang="en-US" sz="900" dirty="0">
                <a:solidFill>
                  <a:schemeClr val="accent1"/>
                </a:solidFill>
              </a:rPr>
              <a:t>(</a:t>
            </a:r>
            <a:r>
              <a:rPr lang="en-US" sz="900" dirty="0" err="1">
                <a:solidFill>
                  <a:schemeClr val="accent1"/>
                </a:solidFill>
              </a:rPr>
              <a:t>PhCl</a:t>
            </a:r>
            <a:r>
              <a:rPr lang="en-US" sz="900" dirty="0">
                <a:solidFill>
                  <a:schemeClr val="accent1"/>
                </a:solidFill>
              </a:rPr>
              <a:t>)</a:t>
            </a:r>
          </a:p>
          <a:p>
            <a:pPr algn="l"/>
            <a:r>
              <a:rPr lang="en-US" sz="900" dirty="0">
                <a:solidFill>
                  <a:schemeClr val="accent1"/>
                </a:solidFill>
              </a:rPr>
              <a:t>(</a:t>
            </a:r>
            <a:r>
              <a:rPr lang="en-US" sz="900" dirty="0" err="1">
                <a:solidFill>
                  <a:schemeClr val="accent1"/>
                </a:solidFill>
              </a:rPr>
              <a:t>PhF</a:t>
            </a:r>
            <a:r>
              <a:rPr lang="en-US" sz="900" dirty="0">
                <a:solidFill>
                  <a:schemeClr val="accent1"/>
                </a:solidFill>
              </a:rPr>
              <a:t>)</a:t>
            </a:r>
          </a:p>
          <a:p>
            <a:pPr algn="l"/>
            <a:r>
              <a:rPr lang="en-US" sz="900" dirty="0">
                <a:solidFill>
                  <a:schemeClr val="accent1"/>
                </a:solidFill>
              </a:rPr>
              <a:t>(none)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EB74B0C-1C48-4947-9A37-E1F1C46E6302}"/>
              </a:ext>
            </a:extLst>
          </p:cNvPr>
          <p:cNvSpPr txBox="1"/>
          <p:nvPr/>
        </p:nvSpPr>
        <p:spPr>
          <a:xfrm>
            <a:off x="6724619" y="1415030"/>
            <a:ext cx="522066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u="sng" dirty="0">
                <a:solidFill>
                  <a:schemeClr val="tx1">
                    <a:lumMod val="50000"/>
                  </a:schemeClr>
                </a:solidFill>
              </a:rPr>
              <a:t>  L =  </a:t>
            </a:r>
          </a:p>
          <a:p>
            <a:pPr algn="l"/>
            <a:r>
              <a:rPr lang="en-US" sz="900" dirty="0">
                <a:solidFill>
                  <a:schemeClr val="accent1"/>
                </a:solidFill>
              </a:rPr>
              <a:t>(</a:t>
            </a:r>
            <a:r>
              <a:rPr lang="en-US" sz="900" dirty="0" err="1">
                <a:solidFill>
                  <a:schemeClr val="accent1"/>
                </a:solidFill>
              </a:rPr>
              <a:t>PhF</a:t>
            </a:r>
            <a:r>
              <a:rPr lang="en-US" sz="900" dirty="0">
                <a:solidFill>
                  <a:schemeClr val="accent1"/>
                </a:solidFill>
              </a:rPr>
              <a:t>)</a:t>
            </a:r>
          </a:p>
          <a:p>
            <a:pPr algn="l"/>
            <a:r>
              <a:rPr lang="en-US" sz="900" dirty="0">
                <a:solidFill>
                  <a:schemeClr val="accent1"/>
                </a:solidFill>
              </a:rPr>
              <a:t>(</a:t>
            </a:r>
            <a:r>
              <a:rPr lang="en-US" sz="900" dirty="0" err="1">
                <a:solidFill>
                  <a:schemeClr val="accent1"/>
                </a:solidFill>
              </a:rPr>
              <a:t>PhCl</a:t>
            </a:r>
            <a:r>
              <a:rPr lang="en-US" sz="900" dirty="0">
                <a:solidFill>
                  <a:schemeClr val="accent1"/>
                </a:solidFill>
              </a:rPr>
              <a:t>)</a:t>
            </a:r>
          </a:p>
          <a:p>
            <a:pPr algn="l"/>
            <a:endParaRPr lang="en-US" sz="800" dirty="0">
              <a:solidFill>
                <a:schemeClr val="accent1"/>
              </a:solidFill>
            </a:endParaRPr>
          </a:p>
          <a:p>
            <a:pPr algn="l"/>
            <a:endParaRPr lang="en-US" sz="800" dirty="0">
              <a:solidFill>
                <a:schemeClr val="accent1"/>
              </a:solidFill>
            </a:endParaRPr>
          </a:p>
          <a:p>
            <a:pPr algn="l"/>
            <a:endParaRPr lang="en-US" sz="800" dirty="0">
              <a:solidFill>
                <a:schemeClr val="accent1"/>
              </a:solidFill>
            </a:endParaRPr>
          </a:p>
          <a:p>
            <a:pPr algn="l"/>
            <a:r>
              <a:rPr lang="en-US" sz="900" dirty="0">
                <a:solidFill>
                  <a:schemeClr val="tx2"/>
                </a:solidFill>
              </a:rPr>
              <a:t>(none)</a:t>
            </a:r>
          </a:p>
          <a:p>
            <a:pPr algn="l"/>
            <a:endParaRPr lang="en-US" sz="300" dirty="0">
              <a:solidFill>
                <a:schemeClr val="tx2"/>
              </a:solidFill>
            </a:endParaRPr>
          </a:p>
          <a:p>
            <a:pPr algn="l"/>
            <a:r>
              <a:rPr lang="en-US" sz="900" dirty="0">
                <a:solidFill>
                  <a:schemeClr val="tx2"/>
                </a:solidFill>
              </a:rPr>
              <a:t>(</a:t>
            </a:r>
            <a:r>
              <a:rPr lang="en-US" sz="900" dirty="0" err="1">
                <a:solidFill>
                  <a:schemeClr val="tx2"/>
                </a:solidFill>
              </a:rPr>
              <a:t>PhF</a:t>
            </a:r>
            <a:r>
              <a:rPr lang="en-US" sz="900" dirty="0">
                <a:solidFill>
                  <a:schemeClr val="tx2"/>
                </a:solidFill>
              </a:rPr>
              <a:t>)</a:t>
            </a:r>
          </a:p>
          <a:p>
            <a:pPr algn="l"/>
            <a:r>
              <a:rPr lang="en-US" sz="900" dirty="0">
                <a:solidFill>
                  <a:schemeClr val="tx2"/>
                </a:solidFill>
              </a:rPr>
              <a:t>(C</a:t>
            </a:r>
            <a:r>
              <a:rPr lang="en-US" sz="900" baseline="-25000" dirty="0">
                <a:solidFill>
                  <a:schemeClr val="tx2"/>
                </a:solidFill>
              </a:rPr>
              <a:t>2</a:t>
            </a:r>
            <a:r>
              <a:rPr lang="en-US" sz="900" dirty="0">
                <a:solidFill>
                  <a:schemeClr val="tx2"/>
                </a:solidFill>
              </a:rPr>
              <a:t>H</a:t>
            </a:r>
            <a:r>
              <a:rPr lang="en-US" sz="900" baseline="-25000" dirty="0">
                <a:solidFill>
                  <a:schemeClr val="tx2"/>
                </a:solidFill>
              </a:rPr>
              <a:t>4</a:t>
            </a:r>
            <a:r>
              <a:rPr lang="en-US" sz="900" dirty="0">
                <a:solidFill>
                  <a:schemeClr val="tx2"/>
                </a:solidFill>
              </a:rPr>
              <a:t>)</a:t>
            </a:r>
          </a:p>
          <a:p>
            <a:pPr algn="l"/>
            <a:r>
              <a:rPr lang="en-US" sz="900" dirty="0">
                <a:solidFill>
                  <a:schemeClr val="tx2"/>
                </a:solidFill>
              </a:rPr>
              <a:t>(</a:t>
            </a:r>
            <a:r>
              <a:rPr lang="en-US" sz="900" dirty="0" err="1">
                <a:solidFill>
                  <a:schemeClr val="tx2"/>
                </a:solidFill>
              </a:rPr>
              <a:t>PhCl</a:t>
            </a:r>
            <a:r>
              <a:rPr lang="en-US" sz="900" dirty="0">
                <a:solidFill>
                  <a:schemeClr val="tx2"/>
                </a:solidFill>
              </a:rPr>
              <a:t>)</a:t>
            </a:r>
          </a:p>
          <a:p>
            <a:pPr algn="l"/>
            <a:r>
              <a:rPr lang="en-US" sz="900" dirty="0">
                <a:solidFill>
                  <a:schemeClr val="accent1"/>
                </a:solidFill>
              </a:rPr>
              <a:t>(none)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1A37AF6-01C1-4BED-AA3E-E5E3FCDE4730}"/>
              </a:ext>
            </a:extLst>
          </p:cNvPr>
          <p:cNvCxnSpPr>
            <a:cxnSpLocks/>
          </p:cNvCxnSpPr>
          <p:nvPr/>
        </p:nvCxnSpPr>
        <p:spPr>
          <a:xfrm flipV="1">
            <a:off x="4969333" y="2312930"/>
            <a:ext cx="1124463" cy="453523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123E6D6-CFE8-4053-9998-CEB9A84199FD}"/>
              </a:ext>
            </a:extLst>
          </p:cNvPr>
          <p:cNvCxnSpPr>
            <a:cxnSpLocks/>
          </p:cNvCxnSpPr>
          <p:nvPr/>
        </p:nvCxnSpPr>
        <p:spPr>
          <a:xfrm flipH="1">
            <a:off x="7159820" y="2827843"/>
            <a:ext cx="112597" cy="85268"/>
          </a:xfrm>
          <a:prstGeom prst="straightConnector1">
            <a:avLst/>
          </a:prstGeom>
          <a:ln w="12700" cmpd="sng"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C805239B-50F1-4FE9-9B34-C70ADBBB4552}"/>
              </a:ext>
            </a:extLst>
          </p:cNvPr>
          <p:cNvSpPr txBox="1"/>
          <p:nvPr/>
        </p:nvSpPr>
        <p:spPr>
          <a:xfrm>
            <a:off x="7166062" y="2636784"/>
            <a:ext cx="788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toward C</a:t>
            </a:r>
            <a:r>
              <a:rPr lang="en-US" baseline="-25000" dirty="0">
                <a:solidFill>
                  <a:schemeClr val="bg2"/>
                </a:solidFill>
              </a:rPr>
              <a:t>8+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E8EA920-BF89-4342-8BAE-DE763A1F6F44}"/>
              </a:ext>
            </a:extLst>
          </p:cNvPr>
          <p:cNvCxnSpPr>
            <a:cxnSpLocks/>
          </p:cNvCxnSpPr>
          <p:nvPr/>
        </p:nvCxnSpPr>
        <p:spPr>
          <a:xfrm flipH="1">
            <a:off x="8358598" y="1958304"/>
            <a:ext cx="158934" cy="555382"/>
          </a:xfrm>
          <a:prstGeom prst="straightConnector1">
            <a:avLst/>
          </a:prstGeom>
          <a:ln w="12700" cmpd="sng"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F72C140C-C4A6-4CCC-9418-FCF4CB1F8A36}"/>
              </a:ext>
            </a:extLst>
          </p:cNvPr>
          <p:cNvSpPr txBox="1"/>
          <p:nvPr/>
        </p:nvSpPr>
        <p:spPr>
          <a:xfrm>
            <a:off x="8316193" y="1712083"/>
            <a:ext cx="902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toward C</a:t>
            </a:r>
            <a:r>
              <a:rPr lang="en-US" baseline="-25000" dirty="0">
                <a:solidFill>
                  <a:schemeClr val="bg2"/>
                </a:solidFill>
              </a:rPr>
              <a:t>10+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EE513D1-70C1-470E-886A-761EA7E9F55B}"/>
              </a:ext>
            </a:extLst>
          </p:cNvPr>
          <p:cNvSpPr txBox="1"/>
          <p:nvPr/>
        </p:nvSpPr>
        <p:spPr>
          <a:xfrm>
            <a:off x="1251188" y="3713556"/>
            <a:ext cx="2980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Still need to model</a:t>
            </a:r>
          </a:p>
          <a:p>
            <a:pPr marL="228600" indent="-228600" algn="l">
              <a:buFontTx/>
              <a:buAutoNum type="arabicParenR"/>
            </a:pPr>
            <a:r>
              <a:rPr lang="en-US" dirty="0"/>
              <a:t>Barrier toward cyclic C6 products</a:t>
            </a:r>
          </a:p>
          <a:p>
            <a:pPr marL="228600" indent="-228600" algn="l">
              <a:buFontTx/>
              <a:buAutoNum type="arabicParenR"/>
            </a:pPr>
            <a:r>
              <a:rPr lang="en-US" dirty="0"/>
              <a:t>Other secondary ligands (o-</a:t>
            </a:r>
            <a:r>
              <a:rPr lang="en-US" dirty="0" err="1"/>
              <a:t>dihalobenzene</a:t>
            </a:r>
            <a:r>
              <a:rPr lang="en-US" dirty="0"/>
              <a:t>)</a:t>
            </a:r>
          </a:p>
          <a:p>
            <a:pPr marL="228600" indent="-228600" algn="l">
              <a:buFontTx/>
              <a:buAutoNum type="arabicParenR"/>
            </a:pPr>
            <a:r>
              <a:rPr lang="en-US" dirty="0"/>
              <a:t>Other ligands (</a:t>
            </a:r>
            <a:r>
              <a:rPr lang="en-US" i="1" dirty="0"/>
              <a:t>N</a:t>
            </a:r>
            <a:r>
              <a:rPr lang="en-US" dirty="0"/>
              <a:t>-(</a:t>
            </a:r>
            <a:r>
              <a:rPr lang="en-US" i="1" dirty="0"/>
              <a:t>m</a:t>
            </a:r>
            <a:r>
              <a:rPr lang="en-US" dirty="0"/>
              <a:t>-CF</a:t>
            </a:r>
            <a:r>
              <a:rPr lang="en-US" baseline="-25000" dirty="0"/>
              <a:t>3</a:t>
            </a:r>
            <a:r>
              <a:rPr lang="en-US" dirty="0"/>
              <a:t>-C</a:t>
            </a:r>
            <a:r>
              <a:rPr lang="en-US" baseline="-25000" dirty="0"/>
              <a:t>6</a:t>
            </a:r>
            <a:r>
              <a:rPr lang="en-US" dirty="0"/>
              <a:t>H</a:t>
            </a:r>
            <a:r>
              <a:rPr lang="en-US" baseline="-25000" dirty="0"/>
              <a:t>4</a:t>
            </a:r>
            <a:r>
              <a:rPr lang="en-US" dirty="0"/>
              <a:t>) for KFUPM?)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FBAE7B-D8C1-47BA-B313-D918F2AC6877}"/>
              </a:ext>
            </a:extLst>
          </p:cNvPr>
          <p:cNvCxnSpPr>
            <a:cxnSpLocks/>
          </p:cNvCxnSpPr>
          <p:nvPr/>
        </p:nvCxnSpPr>
        <p:spPr>
          <a:xfrm flipH="1">
            <a:off x="5629276" y="2628541"/>
            <a:ext cx="464520" cy="426995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46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5E608F-2A66-4E2D-9C5C-32A612B10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92" y="675466"/>
            <a:ext cx="3684780" cy="618166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Aramco Americas </a:t>
            </a:r>
          </a:p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Advanced Materials Team (Cambridge, MA)</a:t>
            </a:r>
          </a:p>
          <a:p>
            <a:pPr marL="0" indent="0">
              <a:buNone/>
            </a:pP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251BA4-4931-4182-9927-2908D01C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5227EB-7978-43B2-AFAE-19EAF202A92F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0B0E47-5167-4606-9905-4F9FF074DC99}"/>
              </a:ext>
            </a:extLst>
          </p:cNvPr>
          <p:cNvSpPr/>
          <p:nvPr/>
        </p:nvSpPr>
        <p:spPr>
          <a:xfrm>
            <a:off x="5026292" y="1509076"/>
            <a:ext cx="28167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400" u="sng" dirty="0"/>
              <a:t>Saudi Aramco Chemicals R&amp;D</a:t>
            </a:r>
          </a:p>
          <a:p>
            <a:pPr algn="l"/>
            <a:r>
              <a:rPr lang="en-US" sz="1400" dirty="0"/>
              <a:t>Mohamed Elanany</a:t>
            </a:r>
          </a:p>
          <a:p>
            <a:pPr algn="l"/>
            <a:r>
              <a:rPr lang="en-US" sz="1400" dirty="0"/>
              <a:t>Wei Xu</a:t>
            </a:r>
          </a:p>
          <a:p>
            <a:pPr algn="l"/>
            <a:r>
              <a:rPr lang="en-US" sz="1400" dirty="0"/>
              <a:t>Motaz Khawaji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4C26FA-7274-450F-A98F-82561C8AD16A}"/>
              </a:ext>
            </a:extLst>
          </p:cNvPr>
          <p:cNvSpPr/>
          <p:nvPr/>
        </p:nvSpPr>
        <p:spPr>
          <a:xfrm>
            <a:off x="550852" y="1293632"/>
            <a:ext cx="35542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Jenna C. Fromer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Yagnaseni Ghosh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Brian Hanna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Douglas Theberge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Dana A. Wong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Atieh Abu Raqabah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E89131-2E48-4A81-B6AD-12DD7BD493E4}"/>
              </a:ext>
            </a:extLst>
          </p:cNvPr>
          <p:cNvSpPr/>
          <p:nvPr/>
        </p:nvSpPr>
        <p:spPr>
          <a:xfrm>
            <a:off x="5026291" y="2772733"/>
            <a:ext cx="40129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400" u="sng" dirty="0"/>
              <a:t>King Fahd Univ. of Petroleum and Minerals</a:t>
            </a:r>
          </a:p>
          <a:p>
            <a:pPr algn="l"/>
            <a:r>
              <a:rPr lang="en-US" sz="1400" dirty="0"/>
              <a:t>E. A. Jaseer</a:t>
            </a:r>
          </a:p>
          <a:p>
            <a:pPr algn="l"/>
            <a:r>
              <a:rPr lang="en-US" sz="1400" dirty="0"/>
              <a:t>Samir Barman</a:t>
            </a:r>
          </a:p>
          <a:p>
            <a:pPr algn="l"/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4D5332-1E2F-48A7-B3CA-9A6E5D26C1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52" y="2924187"/>
            <a:ext cx="3328817" cy="151933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390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" r="7456" b="40208"/>
          <a:stretch/>
        </p:blipFill>
        <p:spPr>
          <a:xfrm>
            <a:off x="-1" y="2028115"/>
            <a:ext cx="9144001" cy="311538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E0"/>
                </a:solidFill>
              </a:rPr>
              <a:t>Boston </a:t>
            </a:r>
            <a:r>
              <a:rPr lang="en-US" dirty="0">
                <a:solidFill>
                  <a:srgbClr val="84BD00"/>
                </a:solidFill>
              </a:rPr>
              <a:t>downstream research center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586" y="1216268"/>
            <a:ext cx="5303087" cy="37121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515479-1B5B-FF59-A674-66B0DA5BD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76"/>
          <a:stretch/>
        </p:blipFill>
        <p:spPr bwMode="auto">
          <a:xfrm>
            <a:off x="5118496" y="933986"/>
            <a:ext cx="3982831" cy="213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FA38E7-15F9-E703-D142-A4FA3FC4B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13" y="1216268"/>
            <a:ext cx="429554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ts val="6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spcBef>
                <a:spcPts val="600"/>
              </a:spcBef>
              <a:buFont typeface="Lucida Grande"/>
              <a:buChar char="-"/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spcBef>
                <a:spcPts val="6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spcBef>
                <a:spcPts val="600"/>
              </a:spcBef>
              <a:buFont typeface="Lucida Grande"/>
              <a:buChar char="-"/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spcBef>
                <a:spcPts val="6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A3E0"/>
                </a:solidFill>
              </a:rPr>
              <a:t>mission: </a:t>
            </a:r>
            <a:r>
              <a:rPr lang="en-US" altLang="en-US" sz="2000" dirty="0">
                <a:solidFill>
                  <a:srgbClr val="808080"/>
                </a:solidFill>
              </a:rPr>
              <a:t>accelerate downstream innovations through development and optimization of advanced materials</a:t>
            </a:r>
          </a:p>
        </p:txBody>
      </p:sp>
    </p:spTree>
    <p:extLst>
      <p:ext uri="{BB962C8B-B14F-4D97-AF65-F5344CB8AC3E}">
        <p14:creationId xmlns:p14="http://schemas.microsoft.com/office/powerpoint/2010/main" val="2114890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4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 err="1"/>
              <a:t>boston</a:t>
            </a:r>
            <a:r>
              <a:rPr lang="en-US" dirty="0"/>
              <a:t> downstream research center</a:t>
            </a:r>
          </a:p>
        </p:txBody>
      </p:sp>
      <p:pic>
        <p:nvPicPr>
          <p:cNvPr id="8" name="Picture 6" descr="C:\_LOCAL 170921\AMT Icons - new colors + pop-outs-05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843981"/>
            <a:ext cx="5943600" cy="369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730559" y="824170"/>
            <a:ext cx="4397927" cy="3717229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827982" y="913296"/>
            <a:ext cx="3855720" cy="3589394"/>
            <a:chOff x="4442460" y="990226"/>
            <a:chExt cx="3855720" cy="3589394"/>
          </a:xfrm>
        </p:grpSpPr>
        <p:sp>
          <p:nvSpPr>
            <p:cNvPr id="6" name="Rounded Rectangle 5"/>
            <p:cNvSpPr/>
            <p:nvPr/>
          </p:nvSpPr>
          <p:spPr>
            <a:xfrm>
              <a:off x="4442460" y="990226"/>
              <a:ext cx="3855720" cy="3589394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" name="Object 6"/>
            <p:cNvGraphicFramePr>
              <a:graphicFrameLocks noChangeAspect="1"/>
            </p:cNvGraphicFramePr>
            <p:nvPr/>
          </p:nvGraphicFramePr>
          <p:xfrm>
            <a:off x="4525963" y="998488"/>
            <a:ext cx="3649662" cy="3570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3" imgW="3896420" imgH="3811208" progId="ChemDraw.Document.6.0">
                    <p:embed/>
                  </p:oleObj>
                </mc:Choice>
                <mc:Fallback>
                  <p:oleObj name="CS ChemDraw Drawing" r:id="rId3" imgW="3896420" imgH="3811208" progId="ChemDraw.Document.6.0">
                    <p:embed/>
                    <p:pic>
                      <p:nvPicPr>
                        <p:cNvPr id="7" name="Object 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25963" y="998488"/>
                          <a:ext cx="3649662" cy="35702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20F9ED-9549-474A-83A1-ECEDDEF68CCF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1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linear </a:t>
            </a:r>
            <a:r>
              <a:rPr lang="el-GR" dirty="0"/>
              <a:t>α</a:t>
            </a:r>
            <a:r>
              <a:rPr lang="en-US" dirty="0"/>
              <a:t>-olefins for LLDPE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371590" y="1626076"/>
          <a:ext cx="2452370" cy="228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155013" imgH="1075655" progId="ChemDraw.Document.6.0">
                  <p:embed/>
                </p:oleObj>
              </mc:Choice>
              <mc:Fallback>
                <p:oleObj name="CS ChemDraw Drawing" r:id="rId2" imgW="1155013" imgH="1075655" progId="ChemDraw.Document.6.0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71590" y="1626076"/>
                        <a:ext cx="2452370" cy="228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50342" y="1885279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267" y="2802700"/>
            <a:ext cx="131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9841" y="3764378"/>
            <a:ext cx="17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753100" y="1386840"/>
            <a:ext cx="15240" cy="294894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05" y="2824625"/>
            <a:ext cx="536710" cy="3163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765" y="3339812"/>
            <a:ext cx="555858" cy="3279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5199" y="3563630"/>
            <a:ext cx="536710" cy="316950"/>
          </a:xfrm>
          <a:prstGeom prst="rect">
            <a:avLst/>
          </a:prstGeom>
        </p:spPr>
      </p:pic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81994" y="2034596"/>
          <a:ext cx="430212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228421" imgH="147316" progId="ChemDraw.Document.6.0">
                  <p:embed/>
                </p:oleObj>
              </mc:Choice>
              <mc:Fallback>
                <p:oleObj name="CS ChemDraw Drawing" r:id="rId7" imgW="228421" imgH="147316" progId="ChemDraw.Document.6.0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1994" y="2034596"/>
                        <a:ext cx="430212" cy="27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81609" y="3057343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76679" y="1683211"/>
            <a:ext cx="1017328" cy="100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204566" y="3642499"/>
            <a:ext cx="952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61629" y="2223210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ethylene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94996" y="4007834"/>
            <a:ext cx="91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319499" y="2468050"/>
            <a:ext cx="683919" cy="334650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832508" y="2764899"/>
            <a:ext cx="369541" cy="521246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573550" y="2747352"/>
            <a:ext cx="37323" cy="756459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53005" y="2177094"/>
            <a:ext cx="1250413" cy="0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51764" y="1291905"/>
            <a:ext cx="2256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polyethylene plant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2602" y="3828225"/>
            <a:ext cx="2260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polymer quality increases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84731" y="1461182"/>
            <a:ext cx="214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LLDPE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47170" y="4192404"/>
            <a:ext cx="2612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highest quality plastic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112112" y="2177094"/>
            <a:ext cx="316888" cy="3885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3663712" y="1855262"/>
          <a:ext cx="1573213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837783" imgH="758233" progId="ChemDraw.Document.6.0">
                  <p:embed/>
                </p:oleObj>
              </mc:Choice>
              <mc:Fallback>
                <p:oleObj name="CS ChemDraw Drawing" r:id="rId10" imgW="837783" imgH="758233" progId="ChemDraw.Document.6.0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63712" y="1855262"/>
                        <a:ext cx="1573213" cy="1423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/>
        </p:nvGraphicFramePr>
        <p:xfrm>
          <a:off x="3664506" y="1855262"/>
          <a:ext cx="1571625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837783" imgH="1032553" progId="ChemDraw.Document.6.0">
                  <p:embed/>
                </p:oleObj>
              </mc:Choice>
              <mc:Fallback>
                <p:oleObj name="CS ChemDraw Drawing" r:id="rId12" imgW="837783" imgH="1032553" progId="ChemDraw.Document.6.0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64506" y="1855262"/>
                        <a:ext cx="1571625" cy="193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/>
        </p:nvGraphicFramePr>
        <p:xfrm>
          <a:off x="3663712" y="1855262"/>
          <a:ext cx="157321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837783" imgH="307454" progId="ChemDraw.Document.6.0">
                  <p:embed/>
                </p:oleObj>
              </mc:Choice>
              <mc:Fallback>
                <p:oleObj name="CS ChemDraw Drawing" r:id="rId14" imgW="837783" imgH="307454" progId="ChemDraw.Document.6.0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63712" y="1855262"/>
                        <a:ext cx="1573213" cy="57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/>
        </p:nvGraphicFramePr>
        <p:xfrm>
          <a:off x="3663712" y="1855262"/>
          <a:ext cx="1573213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837783" imgH="483913" progId="ChemDraw.Document.6.0">
                  <p:embed/>
                </p:oleObj>
              </mc:Choice>
              <mc:Fallback>
                <p:oleObj name="CS ChemDraw Drawing" r:id="rId16" imgW="837783" imgH="483913" progId="ChemDraw.Document.6.0">
                  <p:embed/>
                  <p:pic>
                    <p:nvPicPr>
                      <p:cNvPr id="34" name="Object 33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63712" y="1855262"/>
                        <a:ext cx="1573213" cy="909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A74969F0-DDA2-4F45-B6CE-20E9A5814E90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5" grpId="0"/>
      <p:bldP spid="21" grpId="0"/>
      <p:bldP spid="22" grpId="0"/>
      <p:bldP spid="23" grpId="0"/>
      <p:bldP spid="38" grpId="0"/>
      <p:bldP spid="39" grpId="0"/>
      <p:bldP spid="39" grpId="1"/>
      <p:bldP spid="40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114DF45-33BC-4527-9B33-A70F6B6B4E61}"/>
              </a:ext>
            </a:extLst>
          </p:cNvPr>
          <p:cNvSpPr/>
          <p:nvPr/>
        </p:nvSpPr>
        <p:spPr>
          <a:xfrm>
            <a:off x="3600000" y="4721467"/>
            <a:ext cx="1987200" cy="36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LLDPE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371590" y="1626076"/>
          <a:ext cx="2452370" cy="228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155013" imgH="1075655" progId="ChemDraw.Document.6.0">
                  <p:embed/>
                </p:oleObj>
              </mc:Choice>
              <mc:Fallback>
                <p:oleObj name="CS ChemDraw Drawing" r:id="rId3" imgW="1155013" imgH="1075655" progId="ChemDraw.Document.6.0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1590" y="1626076"/>
                        <a:ext cx="2452370" cy="228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50342" y="1885279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267" y="2802700"/>
            <a:ext cx="131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9841" y="3764378"/>
            <a:ext cx="17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753100" y="1386840"/>
            <a:ext cx="15240" cy="294894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A1A7FB-A253-4752-BE75-D5CBCDF6907C}"/>
              </a:ext>
            </a:extLst>
          </p:cNvPr>
          <p:cNvGrpSpPr/>
          <p:nvPr/>
        </p:nvGrpSpPr>
        <p:grpSpPr>
          <a:xfrm>
            <a:off x="1303652" y="908044"/>
            <a:ext cx="3254485" cy="3125082"/>
            <a:chOff x="4869720" y="908044"/>
            <a:chExt cx="3254485" cy="312508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141B3D1-2C39-43C7-B2FD-E72C84B39EF8}"/>
                </a:ext>
              </a:extLst>
            </p:cNvPr>
            <p:cNvGrpSpPr/>
            <p:nvPr/>
          </p:nvGrpSpPr>
          <p:grpSpPr>
            <a:xfrm>
              <a:off x="4869720" y="908044"/>
              <a:ext cx="3254485" cy="2992320"/>
              <a:chOff x="4869720" y="908044"/>
              <a:chExt cx="3254485" cy="2992320"/>
            </a:xfrm>
          </p:grpSpPr>
          <p:pic>
            <p:nvPicPr>
              <p:cNvPr id="28" name="Picture 10" descr="https://encrypted-tbn0.gstatic.com/images?q=tbn%3AANd9GcSr7JQTJTy4KoJM7RJG74Da3vPHvo9zfdZMQsX6rs25xUc6SBB3q6w_b9YnEGTk8wEGAVXXnPA&amp;usqp=CAc">
                <a:extLst>
                  <a:ext uri="{FF2B5EF4-FFF2-40B4-BE49-F238E27FC236}">
                    <a16:creationId xmlns:a16="http://schemas.microsoft.com/office/drawing/2014/main" id="{19686125-8BD3-43FF-86DC-30130B9700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68495" y="1308878"/>
                <a:ext cx="956280" cy="956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2" descr="http://www.blspolymers.com/images/img-pe-compound-ftc.png">
                <a:extLst>
                  <a:ext uri="{FF2B5EF4-FFF2-40B4-BE49-F238E27FC236}">
                    <a16:creationId xmlns:a16="http://schemas.microsoft.com/office/drawing/2014/main" id="{32C3401F-65ED-4AD1-B25E-725970346B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00838" y="2564494"/>
                <a:ext cx="1335870" cy="13358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8" descr="https://www.hillnmarkes.com/ASSETS/IMAGES/ITEMS/ZOOM/606246.jpg">
                <a:extLst>
                  <a:ext uri="{FF2B5EF4-FFF2-40B4-BE49-F238E27FC236}">
                    <a16:creationId xmlns:a16="http://schemas.microsoft.com/office/drawing/2014/main" id="{072B4882-4D52-4DFF-9819-CA51835CA8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9720" y="1174256"/>
                <a:ext cx="1335869" cy="1335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A54597-8FB2-421D-B5A7-6D02AF6BDEA7}"/>
                  </a:ext>
                </a:extLst>
              </p:cNvPr>
              <p:cNvSpPr txBox="1"/>
              <p:nvPr/>
            </p:nvSpPr>
            <p:spPr>
              <a:xfrm>
                <a:off x="5336169" y="908044"/>
                <a:ext cx="5020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tough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433C32-76BA-434D-B760-038C7CACA3CD}"/>
                  </a:ext>
                </a:extLst>
              </p:cNvPr>
              <p:cNvSpPr txBox="1"/>
              <p:nvPr/>
            </p:nvSpPr>
            <p:spPr>
              <a:xfrm>
                <a:off x="6500838" y="912164"/>
                <a:ext cx="139493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flexible and food-safe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6A3BAD1-C8A6-4860-B322-BDD3FDBBCA3B}"/>
                  </a:ext>
                </a:extLst>
              </p:cNvPr>
              <p:cNvSpPr txBox="1"/>
              <p:nvPr/>
            </p:nvSpPr>
            <p:spPr>
              <a:xfrm>
                <a:off x="5121134" y="2579692"/>
                <a:ext cx="80823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stretchable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1B8CA8B-ABD7-4F6C-83CB-289AD0FA462C}"/>
                  </a:ext>
                </a:extLst>
              </p:cNvPr>
              <p:cNvSpPr txBox="1"/>
              <p:nvPr/>
            </p:nvSpPr>
            <p:spPr>
              <a:xfrm>
                <a:off x="6272415" y="2579006"/>
                <a:ext cx="18517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electrical and chemical safety</a:t>
                </a:r>
              </a:p>
            </p:txBody>
          </p:sp>
        </p:grpSp>
        <p:pic>
          <p:nvPicPr>
            <p:cNvPr id="27" name="Picture 20" descr="https://encrypted-tbn0.gstatic.com/images?q=tbn%3AANd9GcTF64ylcdfN1roNYmYw-wDGPzWiciVxBK1uFQ1kERgJAMvEm0U9WmcNuChJmRkr4oCWG350HaGp&amp;usqp=CAc">
              <a:extLst>
                <a:ext uri="{FF2B5EF4-FFF2-40B4-BE49-F238E27FC236}">
                  <a16:creationId xmlns:a16="http://schemas.microsoft.com/office/drawing/2014/main" id="{A10F2806-E26E-4457-90BF-3A15EC8F1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471" y="2789822"/>
              <a:ext cx="1338943" cy="1243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9630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114DF45-33BC-4527-9B33-A70F6B6B4E61}"/>
              </a:ext>
            </a:extLst>
          </p:cNvPr>
          <p:cNvSpPr/>
          <p:nvPr/>
        </p:nvSpPr>
        <p:spPr>
          <a:xfrm>
            <a:off x="3600000" y="4721467"/>
            <a:ext cx="1987200" cy="36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full range </a:t>
            </a:r>
            <a:r>
              <a:rPr lang="el-GR" dirty="0"/>
              <a:t>α</a:t>
            </a:r>
            <a:r>
              <a:rPr lang="en-US" dirty="0"/>
              <a:t>-olefins processes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371590" y="1626076"/>
          <a:ext cx="2452370" cy="228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155013" imgH="1075655" progId="ChemDraw.Document.6.0">
                  <p:embed/>
                </p:oleObj>
              </mc:Choice>
              <mc:Fallback>
                <p:oleObj name="CS ChemDraw Drawing" r:id="rId3" imgW="1155013" imgH="1075655" progId="ChemDraw.Document.6.0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1590" y="1626076"/>
                        <a:ext cx="2452370" cy="228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50342" y="1885279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267" y="2802700"/>
            <a:ext cx="131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9841" y="3764378"/>
            <a:ext cx="17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753100" y="1386840"/>
            <a:ext cx="15240" cy="294894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577" y="1358866"/>
            <a:ext cx="4862988" cy="233367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444813" y="3764378"/>
            <a:ext cx="47942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u="sng" dirty="0">
                <a:solidFill>
                  <a:schemeClr val="tx2"/>
                </a:solidFill>
                <a:latin typeface="+mn-lt"/>
              </a:rPr>
              <a:t>existing commercialized full range technologies: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Shell Higher Olefin Process (SHOP)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Chevron Phillips full-range process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INEOS process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4019" y="1878775"/>
            <a:ext cx="1709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undesired products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23143" y="1897339"/>
            <a:ext cx="1411254" cy="238197"/>
          </a:xfrm>
          <a:prstGeom prst="roundRect">
            <a:avLst/>
          </a:prstGeom>
          <a:solidFill>
            <a:schemeClr val="bg2">
              <a:alpha val="15000"/>
            </a:schemeClr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441359" y="2155774"/>
            <a:ext cx="648071" cy="134665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195281" y="2217726"/>
            <a:ext cx="79899" cy="482627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02684" y="2272608"/>
            <a:ext cx="46450" cy="530092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545367" y="2181573"/>
            <a:ext cx="372862" cy="462859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155669" y="2262008"/>
            <a:ext cx="236798" cy="506037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1792" y="4636008"/>
            <a:ext cx="8289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Nexant</a:t>
            </a:r>
            <a:r>
              <a:rPr lang="en-US" dirty="0"/>
              <a:t> report - Developments in LAO </a:t>
            </a:r>
            <a:r>
              <a:rPr lang="en-US" dirty="0" err="1"/>
              <a:t>Comonomer</a:t>
            </a:r>
            <a:r>
              <a:rPr lang="en-US" dirty="0"/>
              <a:t> for Polyethylene - PERP 2012S11</a:t>
            </a:r>
            <a:endParaRPr lang="en-US" sz="900" dirty="0"/>
          </a:p>
        </p:txBody>
      </p:sp>
      <p:sp>
        <p:nvSpPr>
          <p:cNvPr id="19" name="Rounded Rectangle 7">
            <a:extLst>
              <a:ext uri="{FF2B5EF4-FFF2-40B4-BE49-F238E27FC236}">
                <a16:creationId xmlns:a16="http://schemas.microsoft.com/office/drawing/2014/main" id="{E061D489-D165-45F0-8DCB-07DC784AC045}"/>
              </a:ext>
            </a:extLst>
          </p:cNvPr>
          <p:cNvSpPr/>
          <p:nvPr/>
        </p:nvSpPr>
        <p:spPr>
          <a:xfrm>
            <a:off x="6236385" y="593005"/>
            <a:ext cx="1935766" cy="588638"/>
          </a:xfrm>
          <a:prstGeom prst="roundRect">
            <a:avLst/>
          </a:prstGeom>
          <a:solidFill>
            <a:schemeClr val="bg2">
              <a:alpha val="15000"/>
            </a:schemeClr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How to make 1-octene selectively?</a:t>
            </a:r>
          </a:p>
        </p:txBody>
      </p:sp>
    </p:spTree>
    <p:extLst>
      <p:ext uri="{BB962C8B-B14F-4D97-AF65-F5344CB8AC3E}">
        <p14:creationId xmlns:p14="http://schemas.microsoft.com/office/powerpoint/2010/main" val="19929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114DF45-33BC-4527-9B33-A70F6B6B4E61}"/>
              </a:ext>
            </a:extLst>
          </p:cNvPr>
          <p:cNvSpPr/>
          <p:nvPr/>
        </p:nvSpPr>
        <p:spPr>
          <a:xfrm>
            <a:off x="3600000" y="4721467"/>
            <a:ext cx="1987200" cy="36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two strategies for more 1-octene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577" y="1358866"/>
            <a:ext cx="4862988" cy="233367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-30349" y="3764378"/>
            <a:ext cx="4794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+mn-lt"/>
              </a:rPr>
              <a:t>modify a full-range catalyst to skew the product distribution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1792" y="4636008"/>
            <a:ext cx="8289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Nexant</a:t>
            </a:r>
            <a:r>
              <a:rPr lang="en-US" dirty="0"/>
              <a:t> report - Developments in LAO </a:t>
            </a:r>
            <a:r>
              <a:rPr lang="en-US" dirty="0" err="1"/>
              <a:t>Comonomer</a:t>
            </a:r>
            <a:r>
              <a:rPr lang="en-US" dirty="0"/>
              <a:t> for Polyethylene - PERP 2012S11</a:t>
            </a:r>
            <a:endParaRPr lang="en-US" sz="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9AF83C-3669-4449-8928-388D7A751E18}"/>
              </a:ext>
            </a:extLst>
          </p:cNvPr>
          <p:cNvSpPr/>
          <p:nvPr/>
        </p:nvSpPr>
        <p:spPr>
          <a:xfrm>
            <a:off x="1541570" y="1573675"/>
            <a:ext cx="2683189" cy="15906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904C3918-2A55-4AA7-845D-47A69005D50A}"/>
              </a:ext>
            </a:extLst>
          </p:cNvPr>
          <p:cNvSpPr txBox="1">
            <a:spLocks/>
          </p:cNvSpPr>
          <p:nvPr/>
        </p:nvSpPr>
        <p:spPr>
          <a:xfrm>
            <a:off x="1" y="668863"/>
            <a:ext cx="4581840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dirty="0">
                <a:solidFill>
                  <a:schemeClr val="accent5"/>
                </a:solidFill>
              </a:rPr>
              <a:t>confining full-range catalysts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252578E0-CEA2-4BC5-8CEC-C7F2B9A36715}"/>
              </a:ext>
            </a:extLst>
          </p:cNvPr>
          <p:cNvSpPr txBox="1">
            <a:spLocks/>
          </p:cNvSpPr>
          <p:nvPr/>
        </p:nvSpPr>
        <p:spPr>
          <a:xfrm>
            <a:off x="4572000" y="668863"/>
            <a:ext cx="4571999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dirty="0">
                <a:solidFill>
                  <a:schemeClr val="accent5"/>
                </a:solidFill>
              </a:rPr>
              <a:t>selective ethylene tetramerization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F57DAEC4-149F-42C0-9AD2-15CA1B2363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8261" y="3307361"/>
          <a:ext cx="1911350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056606" imgH="2104355" progId="ChemDraw.Document.6.0">
                  <p:embed/>
                </p:oleObj>
              </mc:Choice>
              <mc:Fallback>
                <p:oleObj name="CS ChemDraw Drawing" r:id="rId4" imgW="3056606" imgH="2104355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F57DAEC4-149F-42C0-9AD2-15CA1B2363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98261" y="3307361"/>
                        <a:ext cx="1911350" cy="131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4D8D50A4-21F7-41F4-A815-53B3485451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28384" y="1163563"/>
          <a:ext cx="960485" cy="7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535819" imgH="1119724" progId="ChemDraw.Document.6.0">
                  <p:embed/>
                </p:oleObj>
              </mc:Choice>
              <mc:Fallback>
                <p:oleObj name="CS ChemDraw Drawing" r:id="rId6" imgW="1535819" imgH="1119724" progId="ChemDraw.Document.6.0">
                  <p:embed/>
                  <p:pic>
                    <p:nvPicPr>
                      <p:cNvPr id="72" name="Object 71">
                        <a:extLst>
                          <a:ext uri="{FF2B5EF4-FFF2-40B4-BE49-F238E27FC236}">
                            <a16:creationId xmlns:a16="http://schemas.microsoft.com/office/drawing/2014/main" id="{4D8D50A4-21F7-41F4-A815-53B3485451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28384" y="1163563"/>
                        <a:ext cx="960485" cy="70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EB4A1AE5-D433-412A-8F94-BCFEC34498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90644" y="3638501"/>
          <a:ext cx="769779" cy="73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231019" imgH="1168977" progId="ChemDraw.Document.6.0">
                  <p:embed/>
                </p:oleObj>
              </mc:Choice>
              <mc:Fallback>
                <p:oleObj name="CS ChemDraw Drawing" r:id="rId8" imgW="1231019" imgH="1168977" progId="ChemDraw.Document.6.0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EB4A1AE5-D433-412A-8F94-BCFEC34498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90644" y="3638501"/>
                        <a:ext cx="769779" cy="73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CB3957F7-2B7D-4916-A01D-2158A0F54CCB}"/>
              </a:ext>
            </a:extLst>
          </p:cNvPr>
          <p:cNvGrpSpPr/>
          <p:nvPr/>
        </p:nvGrpSpPr>
        <p:grpSpPr>
          <a:xfrm>
            <a:off x="5245295" y="1576711"/>
            <a:ext cx="3165960" cy="2751975"/>
            <a:chOff x="5245295" y="1576711"/>
            <a:chExt cx="3165960" cy="275197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5371A23-96A9-460E-8603-F3CFAD3C240B}"/>
                </a:ext>
              </a:extLst>
            </p:cNvPr>
            <p:cNvGrpSpPr/>
            <p:nvPr/>
          </p:nvGrpSpPr>
          <p:grpSpPr>
            <a:xfrm rot="175428" flipH="1">
              <a:off x="5245295" y="3000095"/>
              <a:ext cx="2060800" cy="1328591"/>
              <a:chOff x="7738720" y="747330"/>
              <a:chExt cx="4588537" cy="311480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69A7279-33CC-417C-B549-CBAE3EFA0A5B}"/>
                  </a:ext>
                </a:extLst>
              </p:cNvPr>
              <p:cNvGrpSpPr/>
              <p:nvPr/>
            </p:nvGrpSpPr>
            <p:grpSpPr>
              <a:xfrm>
                <a:off x="7738720" y="2668766"/>
                <a:ext cx="1762424" cy="1193371"/>
                <a:chOff x="1331504" y="1775528"/>
                <a:chExt cx="1762424" cy="1193371"/>
              </a:xfrm>
            </p:grpSpPr>
            <p:pic>
              <p:nvPicPr>
                <p:cNvPr id="39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E075A271-8827-4C6D-AB94-DF7C8C3962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331504" y="2507512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39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DD9C81B8-A3C0-4AE5-82D3-D2F66287C5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686067" y="2246199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0918CE06-D7B1-4A0A-ABD9-6B3F07D794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040630" y="200566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1BDBFD0E-B293-4DC3-8145-C965BAB18E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384802" y="177552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6B895FB-971C-4CD8-AC5A-C4F661254BE7}"/>
                  </a:ext>
                </a:extLst>
              </p:cNvPr>
              <p:cNvGrpSpPr/>
              <p:nvPr/>
            </p:nvGrpSpPr>
            <p:grpSpPr>
              <a:xfrm>
                <a:off x="9146581" y="1705535"/>
                <a:ext cx="1762424" cy="1193371"/>
                <a:chOff x="1483904" y="1927928"/>
                <a:chExt cx="1762424" cy="1193371"/>
              </a:xfrm>
            </p:grpSpPr>
            <p:pic>
              <p:nvPicPr>
                <p:cNvPr id="35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E6FD4B6A-8E3F-4F1D-95AF-BCD0543288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483904" y="2659912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35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F3F03535-0E98-4D85-8EDE-F791992A3A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838467" y="2398599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880FCDA4-55BC-4A70-8F06-A83E35B0D4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193030" y="215806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8B7ECB3A-D0D9-4449-B24C-F879870E62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537202" y="192792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D914FBF-A9A3-4CA9-AEA5-E0198F6ACE4B}"/>
                  </a:ext>
                </a:extLst>
              </p:cNvPr>
              <p:cNvGrpSpPr/>
              <p:nvPr/>
            </p:nvGrpSpPr>
            <p:grpSpPr>
              <a:xfrm>
                <a:off x="10564833" y="747330"/>
                <a:ext cx="1762424" cy="1193371"/>
                <a:chOff x="1483904" y="1927928"/>
                <a:chExt cx="1762424" cy="1193371"/>
              </a:xfrm>
            </p:grpSpPr>
            <p:pic>
              <p:nvPicPr>
                <p:cNvPr id="31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64B7F893-9F60-4A76-90DC-0F5E35A108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483904" y="2659912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31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3C58D746-BC00-40D7-AC6C-6390A1E3F8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838467" y="2398599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9404A763-0AB1-4B8E-9F1C-55664027D2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193030" y="215806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FF3E6D68-0E83-41CB-BCE8-3D8A286F47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537202" y="192792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6A016B9-AA94-4397-AC9D-609E1091DBDB}"/>
                </a:ext>
              </a:extLst>
            </p:cNvPr>
            <p:cNvGrpSpPr/>
            <p:nvPr/>
          </p:nvGrpSpPr>
          <p:grpSpPr>
            <a:xfrm rot="21213820">
              <a:off x="7482823" y="3198148"/>
              <a:ext cx="928432" cy="768000"/>
              <a:chOff x="7247491" y="3659462"/>
              <a:chExt cx="1628047" cy="1418013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B48F062-D5AB-4C03-9D46-170EB673FF45}"/>
                  </a:ext>
                </a:extLst>
              </p:cNvPr>
              <p:cNvGrpSpPr/>
              <p:nvPr/>
            </p:nvGrpSpPr>
            <p:grpSpPr>
              <a:xfrm>
                <a:off x="7247491" y="3659462"/>
                <a:ext cx="1388001" cy="939842"/>
                <a:chOff x="1483904" y="1927928"/>
                <a:chExt cx="1762424" cy="1193371"/>
              </a:xfrm>
            </p:grpSpPr>
            <p:pic>
              <p:nvPicPr>
                <p:cNvPr id="55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B8E0AB4F-2966-462D-9314-856FF3009E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483904" y="2659912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55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779173E2-B8AC-4827-ACE7-BEF7C3C4D7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838467" y="2398599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8E78EF7E-46FB-4946-97F5-022D85BC47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193030" y="215806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551A351F-CAE0-4F4D-8667-017C98BDA7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537202" y="192792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7D234AE-3012-46C3-AD40-728A9E8D1C98}"/>
                  </a:ext>
                </a:extLst>
              </p:cNvPr>
              <p:cNvGrpSpPr/>
              <p:nvPr/>
            </p:nvGrpSpPr>
            <p:grpSpPr>
              <a:xfrm>
                <a:off x="7367514" y="3903310"/>
                <a:ext cx="1388001" cy="939842"/>
                <a:chOff x="1483904" y="1927928"/>
                <a:chExt cx="1762424" cy="1193371"/>
              </a:xfrm>
            </p:grpSpPr>
            <p:pic>
              <p:nvPicPr>
                <p:cNvPr id="51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FD45A37E-342B-40C6-ACC7-7402006980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483904" y="2659912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" name="Picture 51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01E03924-139A-49A7-A9F7-685E306CF2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838467" y="2398599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E883BA69-3126-4E4F-BDAB-E8BD094DDE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193030" y="215806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CF110481-8CBD-4716-9903-8F7D561D11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537202" y="192792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BB6DC8D-901E-46F1-B81F-87C6975E7502}"/>
                  </a:ext>
                </a:extLst>
              </p:cNvPr>
              <p:cNvGrpSpPr/>
              <p:nvPr/>
            </p:nvGrpSpPr>
            <p:grpSpPr>
              <a:xfrm>
                <a:off x="7487537" y="4137633"/>
                <a:ext cx="1388001" cy="939842"/>
                <a:chOff x="1483904" y="1927928"/>
                <a:chExt cx="1762424" cy="1193371"/>
              </a:xfrm>
            </p:grpSpPr>
            <p:pic>
              <p:nvPicPr>
                <p:cNvPr id="47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85D9E6DF-E65A-4EC7-A4E1-62F4C66E4E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483904" y="2659912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47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85CCBAFA-B844-4905-A381-E56B8F0EAD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838467" y="2398599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EB1FD141-96FF-4C2A-8282-B713ECBFB4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193030" y="215806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856E712F-E4DE-4390-87B2-144C060E17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537202" y="192792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CB57B6A-E753-48C9-B033-D6B44903A989}"/>
                </a:ext>
              </a:extLst>
            </p:cNvPr>
            <p:cNvGrpSpPr/>
            <p:nvPr/>
          </p:nvGrpSpPr>
          <p:grpSpPr>
            <a:xfrm>
              <a:off x="6146378" y="1576711"/>
              <a:ext cx="1480781" cy="1079725"/>
              <a:chOff x="3356537" y="997973"/>
              <a:chExt cx="2596619" cy="1993572"/>
            </a:xfrm>
          </p:grpSpPr>
          <p:pic>
            <p:nvPicPr>
              <p:cNvPr id="60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E95CACE3-3D4E-42B3-847F-8A8A8E52FE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989780">
                <a:off x="3579507" y="1851236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60" descr="Magnetic bar icon isometric style Royalty Free Vector Image">
                <a:extLst>
                  <a:ext uri="{FF2B5EF4-FFF2-40B4-BE49-F238E27FC236}">
                    <a16:creationId xmlns:a16="http://schemas.microsoft.com/office/drawing/2014/main" id="{161815DD-DBD2-403B-A9DF-60C9D2F5A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356537" y="1384970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95964FD9-1BFC-4AA6-94A5-A794716509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20284764">
                <a:off x="4137981" y="1457322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1AF12FB1-455F-466D-9649-D4E097001E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950802">
                <a:off x="4400386" y="997973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12C9BA85-1930-4814-A247-87C3B2D2D0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2076868">
                <a:off x="4031133" y="2181724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64" descr="Magnetic bar icon isometric style Royalty Free Vector Image">
                <a:extLst>
                  <a:ext uri="{FF2B5EF4-FFF2-40B4-BE49-F238E27FC236}">
                    <a16:creationId xmlns:a16="http://schemas.microsoft.com/office/drawing/2014/main" id="{967BB75F-BAD6-4840-868D-1AA646BEF0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20483722">
                <a:off x="4688649" y="1932122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3B520F56-B935-4FC1-B35C-704FFC1BE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1088360">
                <a:off x="4643333" y="2628179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0A1BEF94-B559-481C-B177-A0FDB28F45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20271090">
                <a:off x="4693170" y="1202549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78D3073B-F372-4AD6-ACD7-320D338C7B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1717097">
                <a:off x="5343401" y="2104730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68" descr="Magnetic bar icon isometric style Royalty Free Vector Image">
                <a:extLst>
                  <a:ext uri="{FF2B5EF4-FFF2-40B4-BE49-F238E27FC236}">
                    <a16:creationId xmlns:a16="http://schemas.microsoft.com/office/drawing/2014/main" id="{9AC0F626-6BB8-4F4B-AD7A-59CDFBF8C3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2482107">
                <a:off x="5268903" y="1234949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176985E9-A3B0-4F8C-97E6-FF543CB5B3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20285319">
                <a:off x="5394682" y="1683671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0DB44638-0942-4F90-9D3B-3AF57F5633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1323555">
                <a:off x="3898839" y="2607227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4" name="Arrow: Bent 73">
              <a:extLst>
                <a:ext uri="{FF2B5EF4-FFF2-40B4-BE49-F238E27FC236}">
                  <a16:creationId xmlns:a16="http://schemas.microsoft.com/office/drawing/2014/main" id="{3D0ED567-C691-49C6-A9A3-0676834D1996}"/>
                </a:ext>
              </a:extLst>
            </p:cNvPr>
            <p:cNvSpPr/>
            <p:nvPr/>
          </p:nvSpPr>
          <p:spPr>
            <a:xfrm rot="10800000">
              <a:off x="6462624" y="2722950"/>
              <a:ext cx="424145" cy="831317"/>
            </a:xfrm>
            <a:prstGeom prst="ben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Arrow: Bent 74">
              <a:extLst>
                <a:ext uri="{FF2B5EF4-FFF2-40B4-BE49-F238E27FC236}">
                  <a16:creationId xmlns:a16="http://schemas.microsoft.com/office/drawing/2014/main" id="{BBF5745F-A909-4C89-B14B-87D2F0B30D4F}"/>
                </a:ext>
              </a:extLst>
            </p:cNvPr>
            <p:cNvSpPr/>
            <p:nvPr/>
          </p:nvSpPr>
          <p:spPr>
            <a:xfrm rot="10800000" flipH="1">
              <a:off x="7066149" y="2722546"/>
              <a:ext cx="424145" cy="831317"/>
            </a:xfrm>
            <a:prstGeom prst="ben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519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17284E-7 L -0.07812 -0.0024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2212F322-466D-4C55-B83E-C3C13731AC19}"/>
              </a:ext>
            </a:extLst>
          </p:cNvPr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selective ethylene tetramerization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8377954-F560-438F-9AE9-26BF7B4C91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8355" y="1602293"/>
          <a:ext cx="266065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2660469" imgH="1117854" progId="ChemDraw.Document.6.0">
                  <p:embed/>
                </p:oleObj>
              </mc:Choice>
              <mc:Fallback>
                <p:oleObj name="CS ChemDraw Drawing" r:id="rId3" imgW="2660469" imgH="1117854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8377954-F560-438F-9AE9-26BF7B4C91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8355" y="1602293"/>
                        <a:ext cx="266065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8DCD405-2688-4CF0-BDDF-AF27C6576BC3}"/>
              </a:ext>
            </a:extLst>
          </p:cNvPr>
          <p:cNvSpPr/>
          <p:nvPr/>
        </p:nvSpPr>
        <p:spPr>
          <a:xfrm>
            <a:off x="2049408" y="3628050"/>
            <a:ext cx="30796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Bollman et al, </a:t>
            </a:r>
            <a:r>
              <a:rPr lang="en-US" i="1" dirty="0"/>
              <a:t>J. Am. Chem. Soc.</a:t>
            </a:r>
            <a:r>
              <a:rPr lang="en-US" dirty="0"/>
              <a:t> </a:t>
            </a:r>
            <a:r>
              <a:rPr lang="en-US" b="1" dirty="0"/>
              <a:t>2004</a:t>
            </a:r>
            <a:r>
              <a:rPr lang="en-US" dirty="0"/>
              <a:t>, </a:t>
            </a:r>
            <a:r>
              <a:rPr lang="en-US" i="1" dirty="0"/>
              <a:t>126</a:t>
            </a:r>
            <a:r>
              <a:rPr lang="en-US" dirty="0"/>
              <a:t>, 14712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AFC1FC-A79E-49F9-B437-ADB695AF8FD7}"/>
              </a:ext>
            </a:extLst>
          </p:cNvPr>
          <p:cNvGraphicFramePr>
            <a:graphicFrameLocks noGrp="1"/>
          </p:cNvGraphicFramePr>
          <p:nvPr/>
        </p:nvGraphicFramePr>
        <p:xfrm>
          <a:off x="2187535" y="2813555"/>
          <a:ext cx="2613992" cy="681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411">
                  <a:extLst>
                    <a:ext uri="{9D8B030D-6E8A-4147-A177-3AD203B41FA5}">
                      <a16:colId xmlns:a16="http://schemas.microsoft.com/office/drawing/2014/main" val="362237109"/>
                    </a:ext>
                  </a:extLst>
                </a:gridCol>
                <a:gridCol w="605527">
                  <a:extLst>
                    <a:ext uri="{9D8B030D-6E8A-4147-A177-3AD203B41FA5}">
                      <a16:colId xmlns:a16="http://schemas.microsoft.com/office/drawing/2014/main" val="2840835995"/>
                    </a:ext>
                  </a:extLst>
                </a:gridCol>
                <a:gridCol w="605527">
                  <a:extLst>
                    <a:ext uri="{9D8B030D-6E8A-4147-A177-3AD203B41FA5}">
                      <a16:colId xmlns:a16="http://schemas.microsoft.com/office/drawing/2014/main" val="635546653"/>
                    </a:ext>
                  </a:extLst>
                </a:gridCol>
                <a:gridCol w="605527">
                  <a:extLst>
                    <a:ext uri="{9D8B030D-6E8A-4147-A177-3AD203B41FA5}">
                      <a16:colId xmlns:a16="http://schemas.microsoft.com/office/drawing/2014/main" val="3204508772"/>
                    </a:ext>
                  </a:extLst>
                </a:gridCol>
              </a:tblGrid>
              <a:tr h="490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Activity (kg/g Cr/h)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1-C</a:t>
                      </a:r>
                      <a:r>
                        <a:rPr lang="en-US" sz="1100" u="none" strike="noStrike" baseline="-25000" dirty="0">
                          <a:effectLst/>
                        </a:rPr>
                        <a:t>8 </a:t>
                      </a:r>
                      <a:r>
                        <a:rPr lang="en-US" sz="1100" u="none" strike="noStrike" baseline="0" dirty="0">
                          <a:effectLst/>
                        </a:rPr>
                        <a:t>(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wt</a:t>
                      </a:r>
                      <a:r>
                        <a:rPr lang="en-US" sz="1100" u="none" strike="noStrike" baseline="0" dirty="0">
                          <a:effectLst/>
                        </a:rPr>
                        <a:t>%)</a:t>
                      </a:r>
                      <a:endParaRPr lang="en-US" sz="1100" b="1" i="0" u="none" strike="noStrike" baseline="-250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1-C</a:t>
                      </a:r>
                      <a:r>
                        <a:rPr lang="en-US" sz="1100" u="none" strike="noStrike" baseline="-25000" dirty="0">
                          <a:effectLst/>
                        </a:rPr>
                        <a:t>6 </a:t>
                      </a:r>
                      <a:r>
                        <a:rPr lang="en-US" sz="1100" u="none" strike="noStrike" baseline="0" dirty="0">
                          <a:effectLst/>
                        </a:rPr>
                        <a:t>(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wt</a:t>
                      </a:r>
                      <a:r>
                        <a:rPr lang="en-US" sz="1100" u="none" strike="noStrike" baseline="0" dirty="0">
                          <a:effectLst/>
                        </a:rPr>
                        <a:t>%)</a:t>
                      </a:r>
                      <a:endParaRPr lang="en-US" sz="1100" b="1" i="0" u="none" strike="noStrike" baseline="-250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PE 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 err="1">
                          <a:effectLst/>
                        </a:rPr>
                        <a:t>wt</a:t>
                      </a:r>
                      <a:r>
                        <a:rPr lang="en-US" sz="1100" u="none" strike="noStrike" dirty="0">
                          <a:effectLst/>
                        </a:rPr>
                        <a:t>%)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33852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272.4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699449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733B4BB-403D-4E6A-A84C-CD245AFEFC6D}"/>
              </a:ext>
            </a:extLst>
          </p:cNvPr>
          <p:cNvSpPr/>
          <p:nvPr/>
        </p:nvSpPr>
        <p:spPr>
          <a:xfrm>
            <a:off x="444813" y="994257"/>
            <a:ext cx="54264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Sasol’s catalyst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1B87CD-A4EE-427B-94DE-79C244DBCBD3}"/>
              </a:ext>
            </a:extLst>
          </p:cNvPr>
          <p:cNvSpPr/>
          <p:nvPr/>
        </p:nvSpPr>
        <p:spPr>
          <a:xfrm>
            <a:off x="3566798" y="4721467"/>
            <a:ext cx="2246569" cy="3214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Confidential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D0677A-F2BF-4E00-9240-BAC92718D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252" y="1602293"/>
            <a:ext cx="1345191" cy="200406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599D1A9-0479-4418-9A11-6D47A67698D8}"/>
              </a:ext>
            </a:extLst>
          </p:cNvPr>
          <p:cNvSpPr/>
          <p:nvPr/>
        </p:nvSpPr>
        <p:spPr>
          <a:xfrm>
            <a:off x="4248434" y="2748220"/>
            <a:ext cx="510089" cy="817037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98B0B7-3ACA-4385-9DA7-A661E7FB87D6}"/>
              </a:ext>
            </a:extLst>
          </p:cNvPr>
          <p:cNvSpPr/>
          <p:nvPr/>
        </p:nvSpPr>
        <p:spPr>
          <a:xfrm>
            <a:off x="3600000" y="4742288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87_oItRESbUFrtMdDGOw"/>
</p:tagLst>
</file>

<file path=ppt/theme/theme1.xml><?xml version="1.0" encoding="utf-8"?>
<a:theme xmlns:a="http://schemas.openxmlformats.org/drawingml/2006/main" name="AramcoDefaultTheme">
  <a:themeElements>
    <a:clrScheme name="Saudi Aramco">
      <a:dk1>
        <a:srgbClr val="53565A"/>
      </a:dk1>
      <a:lt1>
        <a:sysClr val="window" lastClr="FFFFFF"/>
      </a:lt1>
      <a:dk2>
        <a:srgbClr val="00A3E0"/>
      </a:dk2>
      <a:lt2>
        <a:srgbClr val="84BD00"/>
      </a:lt2>
      <a:accent1>
        <a:srgbClr val="84BD00"/>
      </a:accent1>
      <a:accent2>
        <a:srgbClr val="00843D"/>
      </a:accent2>
      <a:accent3>
        <a:srgbClr val="0033A0"/>
      </a:accent3>
      <a:accent4>
        <a:srgbClr val="00A3E0"/>
      </a:accent4>
      <a:accent5>
        <a:srgbClr val="53565A"/>
      </a:accent5>
      <a:accent6>
        <a:srgbClr val="8F9194"/>
      </a:accent6>
      <a:hlink>
        <a:srgbClr val="00A3E0"/>
      </a:hlink>
      <a:folHlink>
        <a:srgbClr val="0033A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2A988BE2-9E1E-4896-88E0-F19BDD9800E2}" vid="{A22FC6A2-F821-42DD-A1B3-5ECD84F763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1014</TotalTime>
  <Words>1166</Words>
  <Application>Microsoft Office PowerPoint</Application>
  <PresentationFormat>On-screen Show (16:9)</PresentationFormat>
  <Paragraphs>287</Paragraphs>
  <Slides>19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Lucida Grande</vt:lpstr>
      <vt:lpstr>Segoe UI</vt:lpstr>
      <vt:lpstr>Trebuchet MS</vt:lpstr>
      <vt:lpstr>AramcoDefaultTheme</vt:lpstr>
      <vt:lpstr>CS ChemDraw Drawing</vt:lpstr>
      <vt:lpstr>think-cell Slide</vt:lpstr>
      <vt:lpstr>Ethylene Tetramerization: Mechanism and Role of Solvent</vt:lpstr>
      <vt:lpstr>acknowledgements</vt:lpstr>
      <vt:lpstr>Boston downstream research center</vt:lpstr>
      <vt:lpstr>boston downstream research 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empirical effect of PhX on ethylene oligomerization</vt:lpstr>
      <vt:lpstr>Correlation between solvent polarity vs activity</vt:lpstr>
      <vt:lpstr>McGuinness’s 2016 DFT mechanism study </vt:lpstr>
      <vt:lpstr>Computational: Automated Conformational Analysis (XTBDFT)</vt:lpstr>
      <vt:lpstr>benchmarking DFT parameters for Cr complexes</vt:lpstr>
      <vt:lpstr>Haloarene solvents limits formation of inactive [Cr(arene)2]+</vt:lpstr>
      <vt:lpstr>reaction pathway for full Sasol ligand, no additives</vt:lpstr>
      <vt:lpstr>effect of additives on turnover-limiting step</vt:lpstr>
      <vt:lpstr>effect of PhX on 1-C6/1-C8 selectivity</vt:lpstr>
      <vt:lpstr>reaction pathways with PhX solvents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Lin, Sibo</dc:creator>
  <cp:lastModifiedBy>Lin, Sibo</cp:lastModifiedBy>
  <cp:revision>8</cp:revision>
  <dcterms:created xsi:type="dcterms:W3CDTF">2022-08-02T19:23:16Z</dcterms:created>
  <dcterms:modified xsi:type="dcterms:W3CDTF">2022-08-22T17:34:38Z</dcterms:modified>
</cp:coreProperties>
</file>